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2" r:id="rId3"/>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7559675" cx="10080625"/>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 name="Shape 2"/>
        <p:cNvGrpSpPr/>
        <p:nvPr/>
      </p:nvGrpSpPr>
      <p:grpSpPr>
        <a:xfrm>
          <a:off x="0" y="0"/>
          <a:ext cx="0" cy="0"/>
          <a:chOff x="0" y="0"/>
          <a:chExt cx="0" cy="0"/>
        </a:xfrm>
      </p:grpSpPr>
      <p:sp>
        <p:nvSpPr>
          <p:cNvPr id="3" name="Shape 3"/>
          <p:cNvSpPr txBox="1"/>
          <p:nvPr>
            <p:ph idx="12" type="sldNum"/>
          </p:nvPr>
        </p:nvSpPr>
        <p:spPr>
          <a:xfrm>
            <a:off x="4398962" y="9555162"/>
            <a:ext cx="3370262" cy="500062"/>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
        <p:nvSpPr>
          <p:cNvPr id="4" name="Shape 4"/>
          <p:cNvSpPr/>
          <p:nvPr/>
        </p:nvSpPr>
        <p:spPr>
          <a:xfrm>
            <a:off x="0" y="0"/>
            <a:ext cx="7772400" cy="100584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 name="Shape 5"/>
          <p:cNvSpPr/>
          <p:nvPr>
            <p:ph idx="2" type="sldImg"/>
          </p:nvPr>
        </p:nvSpPr>
        <p:spPr>
          <a:xfrm>
            <a:off x="1371600" y="763587"/>
            <a:ext cx="5026025" cy="3768725"/>
          </a:xfrm>
          <a:custGeom>
            <a:pathLst>
              <a:path extrusionOk="0" h="120000" w="120000">
                <a:moveTo>
                  <a:pt x="0" y="0"/>
                </a:moveTo>
                <a:lnTo>
                  <a:pt x="120000" y="0"/>
                </a:lnTo>
                <a:lnTo>
                  <a:pt x="120000" y="120000"/>
                </a:lnTo>
                <a:lnTo>
                  <a:pt x="0" y="120000"/>
                </a:lnTo>
                <a:close/>
              </a:path>
            </a:pathLst>
          </a:custGeom>
          <a:noFill/>
          <a:ln>
            <a:noFill/>
          </a:ln>
        </p:spPr>
      </p:sp>
      <p:sp>
        <p:nvSpPr>
          <p:cNvPr id="6" name="Shape 6"/>
          <p:cNvSpPr txBox="1"/>
          <p:nvPr>
            <p:ph idx="1" type="body"/>
          </p:nvPr>
        </p:nvSpPr>
        <p:spPr>
          <a:xfrm>
            <a:off x="777875" y="4776787"/>
            <a:ext cx="6215062" cy="4522787"/>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Shape 7"/>
          <p:cNvSpPr txBox="1"/>
          <p:nvPr>
            <p:ph idx="3" type="hdr"/>
          </p:nvPr>
        </p:nvSpPr>
        <p:spPr>
          <a:xfrm>
            <a:off x="0" y="0"/>
            <a:ext cx="3370262" cy="500062"/>
          </a:xfrm>
          <a:prstGeom prst="rect">
            <a:avLst/>
          </a:prstGeom>
          <a:noFill/>
          <a:ln>
            <a:noFill/>
          </a:ln>
        </p:spPr>
        <p:txBody>
          <a:bodyPr anchorCtr="0" anchor="t" bIns="91425" lIns="91425" spcFirstLastPara="1" rIns="91425" wrap="square" tIns="91425"/>
          <a:lstStyle>
            <a:lvl1pPr indent="0" lvl="0" marL="0" marR="0" rtl="0" algn="l">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indent="-285750" lvl="1" marL="74295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Shape 8"/>
          <p:cNvSpPr txBox="1"/>
          <p:nvPr>
            <p:ph idx="10" type="dt"/>
          </p:nvPr>
        </p:nvSpPr>
        <p:spPr>
          <a:xfrm>
            <a:off x="4398962" y="0"/>
            <a:ext cx="3370262" cy="500062"/>
          </a:xfrm>
          <a:prstGeom prst="rect">
            <a:avLst/>
          </a:prstGeom>
          <a:noFill/>
          <a:ln>
            <a:noFill/>
          </a:ln>
        </p:spPr>
        <p:txBody>
          <a:bodyPr anchorCtr="0" anchor="t" bIns="91425" lIns="91425" spcFirstLastPara="1" rIns="91425" wrap="square" tIns="91425"/>
          <a:lstStyle>
            <a:lvl1pPr indent="0" lvl="0" marL="0" marR="0" rtl="0" algn="r">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indent="-285750" lvl="1" marL="74295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9" name="Shape 9"/>
          <p:cNvSpPr txBox="1"/>
          <p:nvPr>
            <p:ph idx="11" type="ftr"/>
          </p:nvPr>
        </p:nvSpPr>
        <p:spPr>
          <a:xfrm>
            <a:off x="0" y="9555162"/>
            <a:ext cx="3370262" cy="500062"/>
          </a:xfrm>
          <a:prstGeom prst="rect">
            <a:avLst/>
          </a:prstGeom>
          <a:noFill/>
          <a:ln>
            <a:noFill/>
          </a:ln>
        </p:spPr>
        <p:txBody>
          <a:bodyPr anchorCtr="0" anchor="b" bIns="91425" lIns="91425" spcFirstLastPara="1" rIns="91425" wrap="square" tIns="91425"/>
          <a:lstStyle>
            <a:lvl1pPr indent="0" lvl="0" marL="0" marR="0" rtl="0" algn="l">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indent="-285750" lvl="1" marL="74295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0" name="Shape 10"/>
          <p:cNvSpPr txBox="1"/>
          <p:nvPr>
            <p:ph idx="4" type="sldNum"/>
          </p:nvPr>
        </p:nvSpPr>
        <p:spPr>
          <a:xfrm>
            <a:off x="4398962" y="9555162"/>
            <a:ext cx="3370262" cy="50006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1" name="Shape 111"/>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12" name="Shape 112"/>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The title of our NIPS paper is “Pose Guided Person Image Generation”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txBox="1"/>
          <p:nvPr/>
        </p:nvSpPr>
        <p:spPr>
          <a:xfrm>
            <a:off x="4398962" y="9555162"/>
            <a:ext cx="3370200" cy="5001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514" name="Shape 514"/>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515" name="Shape 515"/>
          <p:cNvSpPr txBox="1"/>
          <p:nvPr/>
        </p:nvSpPr>
        <p:spPr>
          <a:xfrm>
            <a:off x="777875" y="4776787"/>
            <a:ext cx="6218100" cy="452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16" name="Shape 516"/>
          <p:cNvSpPr txBox="1"/>
          <p:nvPr>
            <p:ph idx="1" type="body"/>
          </p:nvPr>
        </p:nvSpPr>
        <p:spPr>
          <a:xfrm>
            <a:off x="777875" y="4776787"/>
            <a:ext cx="6215100" cy="452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We compare the proposed pose embedding methods. The explicit way performs best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Shape 588"/>
          <p:cNvSpPr txBox="1"/>
          <p:nvPr/>
        </p:nvSpPr>
        <p:spPr>
          <a:xfrm>
            <a:off x="4398962" y="9555162"/>
            <a:ext cx="3370200" cy="5001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589" name="Shape 589"/>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590" name="Shape 590"/>
          <p:cNvSpPr txBox="1"/>
          <p:nvPr/>
        </p:nvSpPr>
        <p:spPr>
          <a:xfrm>
            <a:off x="777875" y="4776787"/>
            <a:ext cx="6218100" cy="452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91" name="Shape 591"/>
          <p:cNvSpPr txBox="1"/>
          <p:nvPr>
            <p:ph idx="1" type="body"/>
          </p:nvPr>
        </p:nvSpPr>
        <p:spPr>
          <a:xfrm>
            <a:off x="777875" y="4776787"/>
            <a:ext cx="6215100" cy="452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When adding the pose mask loss, the results become sharper.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txBox="1"/>
          <p:nvPr/>
        </p:nvSpPr>
        <p:spPr>
          <a:xfrm>
            <a:off x="4398962" y="9555162"/>
            <a:ext cx="3370200" cy="5001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659" name="Shape 659"/>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660" name="Shape 660"/>
          <p:cNvSpPr txBox="1"/>
          <p:nvPr/>
        </p:nvSpPr>
        <p:spPr>
          <a:xfrm>
            <a:off x="777875" y="4776787"/>
            <a:ext cx="6218100" cy="452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661" name="Shape 661"/>
          <p:cNvSpPr txBox="1"/>
          <p:nvPr>
            <p:ph idx="1" type="body"/>
          </p:nvPr>
        </p:nvSpPr>
        <p:spPr>
          <a:xfrm>
            <a:off x="777875" y="4776787"/>
            <a:ext cx="6215100" cy="452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When use our two stage framework, more details are added.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Shape 730"/>
          <p:cNvSpPr txBox="1"/>
          <p:nvPr/>
        </p:nvSpPr>
        <p:spPr>
          <a:xfrm>
            <a:off x="4398962" y="9555162"/>
            <a:ext cx="3370200" cy="5001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731" name="Shape 731"/>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732" name="Shape 732"/>
          <p:cNvSpPr txBox="1"/>
          <p:nvPr/>
        </p:nvSpPr>
        <p:spPr>
          <a:xfrm>
            <a:off x="777875" y="4776787"/>
            <a:ext cx="6218100" cy="452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33" name="Shape 733"/>
          <p:cNvSpPr txBox="1"/>
          <p:nvPr>
            <p:ph idx="1" type="body"/>
          </p:nvPr>
        </p:nvSpPr>
        <p:spPr>
          <a:xfrm>
            <a:off x="777875" y="4776787"/>
            <a:ext cx="6215100" cy="452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For quantitative results, our two stage framework performs better on both dataset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txBox="1"/>
          <p:nvPr/>
        </p:nvSpPr>
        <p:spPr>
          <a:xfrm>
            <a:off x="4398962" y="9555162"/>
            <a:ext cx="3370200" cy="5001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745" name="Shape 745"/>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746" name="Shape 746"/>
          <p:cNvSpPr txBox="1"/>
          <p:nvPr/>
        </p:nvSpPr>
        <p:spPr>
          <a:xfrm>
            <a:off x="777875" y="4776787"/>
            <a:ext cx="6218100" cy="452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47" name="Shape 747"/>
          <p:cNvSpPr txBox="1"/>
          <p:nvPr>
            <p:ph idx="1" type="body"/>
          </p:nvPr>
        </p:nvSpPr>
        <p:spPr>
          <a:xfrm>
            <a:off x="777875" y="4776787"/>
            <a:ext cx="6215100" cy="452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Shape 761"/>
          <p:cNvSpPr txBox="1"/>
          <p:nvPr/>
        </p:nvSpPr>
        <p:spPr>
          <a:xfrm>
            <a:off x="4398962" y="9555162"/>
            <a:ext cx="3370200" cy="5001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762" name="Shape 762"/>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763" name="Shape 763"/>
          <p:cNvSpPr txBox="1"/>
          <p:nvPr/>
        </p:nvSpPr>
        <p:spPr>
          <a:xfrm>
            <a:off x="777875" y="4776787"/>
            <a:ext cx="6218100" cy="452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64" name="Shape 764"/>
          <p:cNvSpPr txBox="1"/>
          <p:nvPr>
            <p:ph idx="1" type="body"/>
          </p:nvPr>
        </p:nvSpPr>
        <p:spPr>
          <a:xfrm>
            <a:off x="777875" y="4776787"/>
            <a:ext cx="6215100" cy="452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Shape 778"/>
          <p:cNvSpPr txBox="1"/>
          <p:nvPr/>
        </p:nvSpPr>
        <p:spPr>
          <a:xfrm>
            <a:off x="4398962" y="9555162"/>
            <a:ext cx="3370200" cy="5001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
        <p:nvSpPr>
          <p:cNvPr id="779" name="Shape 779"/>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780" name="Shape 780"/>
          <p:cNvSpPr txBox="1"/>
          <p:nvPr/>
        </p:nvSpPr>
        <p:spPr>
          <a:xfrm>
            <a:off x="777875" y="4776787"/>
            <a:ext cx="6218100" cy="45261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81" name="Shape 781"/>
          <p:cNvSpPr txBox="1"/>
          <p:nvPr>
            <p:ph idx="1" type="body"/>
          </p:nvPr>
        </p:nvSpPr>
        <p:spPr>
          <a:xfrm>
            <a:off x="777875" y="4776787"/>
            <a:ext cx="6215100" cy="452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96" name="Shape 796"/>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97" name="Shape 797"/>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Shape 812"/>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13" name="Shape 813"/>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14" name="Shape 814"/>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Shape 878"/>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79" name="Shape 879"/>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80" name="Shape 880"/>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1" name="Shape 121"/>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2" name="Shape 122"/>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During the next fifteen minutes, I will introduce our paper from the following 5 aspects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Shape 893"/>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94" name="Shape 894"/>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95" name="Shape 895"/>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Shape 904"/>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05" name="Shape 905"/>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06" name="Shape 906"/>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2" name="Shape 132"/>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3" name="Shape 133"/>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The first is our problem statement. We propose a new task called “pose guided person image generation”. The goal is to synthesize person image based on condition image and target pose.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8" name="Shape 148"/>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9" name="Shape 149"/>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One related work is the img2img translation to transfer the style of the image. The images are aligned in spatial space.</a:t>
            </a:r>
            <a:endParaRPr/>
          </a:p>
          <a:p>
            <a:pPr indent="0" lvl="0" marL="0">
              <a:spcBef>
                <a:spcPts val="0"/>
              </a:spcBef>
              <a:spcAft>
                <a:spcPts val="0"/>
              </a:spcAft>
              <a:buNone/>
            </a:pPr>
            <a:r>
              <a:rPr lang="en-US">
                <a:solidFill>
                  <a:schemeClr val="dk1"/>
                </a:solidFill>
              </a:rPr>
              <a:t>Another related work</a:t>
            </a:r>
            <a:r>
              <a:rPr lang="en-US"/>
              <a:t> is the image generation based on keypoints and text. The appearance information is then from text </a:t>
            </a:r>
            <a:r>
              <a:rPr lang="en-US"/>
              <a:t>implicitly</a:t>
            </a:r>
            <a:r>
              <a:rPr lang="en-US"/>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1" name="Shape 181"/>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82" name="Shape 182"/>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The most related work is the VariGAN to translate the person image based on the view feature. </a:t>
            </a:r>
            <a:endParaRPr/>
          </a:p>
          <a:p>
            <a:pPr indent="0" lvl="0" marL="0">
              <a:spcBef>
                <a:spcPts val="0"/>
              </a:spcBef>
              <a:spcAft>
                <a:spcPts val="0"/>
              </a:spcAft>
              <a:buNone/>
            </a:pPr>
            <a:r>
              <a:rPr lang="en-US"/>
              <a:t>Different from this, our work tries to translate the person pose </a:t>
            </a:r>
            <a:r>
              <a:rPr lang="en-US"/>
              <a:t>explicitly based on pose keypoint</a:t>
            </a:r>
            <a:r>
              <a:rPr lang="en-US"/>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1" name="Shape 211"/>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12" name="Shape 212"/>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We use the divide and </a:t>
            </a:r>
            <a:r>
              <a:rPr lang="en-US"/>
              <a:t>conquer</a:t>
            </a:r>
            <a:r>
              <a:rPr lang="en-US"/>
              <a:t> strategy to design our two stages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8" name="Shape 298"/>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9" name="Shape 299"/>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We focus on the global structure.</a:t>
            </a:r>
            <a:endParaRPr/>
          </a:p>
          <a:p>
            <a:pPr indent="0" lvl="0" marL="0">
              <a:spcBef>
                <a:spcPts val="0"/>
              </a:spcBef>
              <a:spcAft>
                <a:spcPts val="0"/>
              </a:spcAft>
              <a:buNone/>
            </a:pPr>
            <a:r>
              <a:rPr lang="en-US"/>
              <a:t>Concatenate the condition image and target pose and input them into a u-net like architecture to get the coarse result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8" name="Shape 388"/>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89" name="Shape 389"/>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We focus on appearance details. We show the condition image to the network again and concatenate it with the coarse result to generate the </a:t>
            </a:r>
            <a:r>
              <a:rPr lang="en-US"/>
              <a:t>different</a:t>
            </a:r>
            <a:r>
              <a:rPr lang="en-US"/>
              <a:t> map. Then get the refined result. The second stage is trained adversarially to make the appearance more realistic.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1371600" y="763587"/>
            <a:ext cx="5029200" cy="37719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77" name="Shape 477"/>
          <p:cNvSpPr/>
          <p:nvPr/>
        </p:nvSpPr>
        <p:spPr>
          <a:xfrm>
            <a:off x="777875" y="4776787"/>
            <a:ext cx="6218237"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78" name="Shape 478"/>
          <p:cNvSpPr txBox="1"/>
          <p:nvPr>
            <p:ph idx="1" type="body"/>
          </p:nvPr>
        </p:nvSpPr>
        <p:spPr>
          <a:xfrm>
            <a:off x="777875" y="4776787"/>
            <a:ext cx="6215062" cy="4522787"/>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Besides, we want the network focus on the foreground rather than the background, since the backgrounds of the condition and  target image are usually different. </a:t>
            </a:r>
            <a:endParaRPr/>
          </a:p>
          <a:p>
            <a:pPr indent="0" lvl="0" marL="0">
              <a:spcBef>
                <a:spcPts val="0"/>
              </a:spcBef>
              <a:spcAft>
                <a:spcPts val="0"/>
              </a:spcAft>
              <a:buNone/>
            </a:pPr>
            <a:r>
              <a:rPr lang="en-US"/>
              <a:t>We propose a pose maks loss. We first extract the mask from pose keypoint, then apply it to the losses. </a:t>
            </a:r>
            <a:r>
              <a:rPr lang="en-US" sz="1100">
                <a:solidFill>
                  <a:srgbClr val="545454"/>
                </a:solidFill>
                <a:highlight>
                  <a:srgbClr val="FFFFFF"/>
                </a:highlight>
              </a:rPr>
              <a:t>Closing is reverse of Opening, Dilation followed by Erosion</a:t>
            </a:r>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ayout with centered title and subtitle placeholders" type="title">
  <p:cSld name="TITLE">
    <p:spTree>
      <p:nvGrpSpPr>
        <p:cNvPr id="17" name="Shape 17"/>
        <p:cNvGrpSpPr/>
        <p:nvPr/>
      </p:nvGrpSpPr>
      <p:grpSpPr>
        <a:xfrm>
          <a:off x="0" y="0"/>
          <a:ext cx="0" cy="0"/>
          <a:chOff x="0" y="0"/>
          <a:chExt cx="0" cy="0"/>
        </a:xfrm>
      </p:grpSpPr>
      <p:sp>
        <p:nvSpPr>
          <p:cNvPr id="18" name="Shape 18"/>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indent="0" lvl="0" mar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indent="-285750" lvl="1" marL="74295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indent="-228600" lvl="2" marL="11430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indent="-228600" lvl="3" marL="16002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indent="-228600" lvl="4" marL="20574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indent="-228600" lvl="5" marL="25146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indent="-228600" lvl="6" marL="34290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indent="-228600" lvl="7" marL="48006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indent="-228600" lvl="8" marL="66294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19" name="Shape 19"/>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342900" lvl="0" marL="3429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85750" lvl="1" marL="742950" marR="0" rtl="0" algn="l">
              <a:lnSpc>
                <a:spcPct val="93000"/>
              </a:lnSpc>
              <a:spcBef>
                <a:spcPts val="1400"/>
              </a:spcBef>
              <a:spcAft>
                <a:spcPts val="0"/>
              </a:spcAft>
              <a:buSzPts val="1400"/>
              <a:buNone/>
              <a:defRPr b="0" i="0" sz="2800" u="none" cap="none" strike="noStrike">
                <a:solidFill>
                  <a:srgbClr val="000000"/>
                </a:solidFill>
                <a:latin typeface="Arial"/>
                <a:ea typeface="Arial"/>
                <a:cs typeface="Arial"/>
                <a:sym typeface="Arial"/>
              </a:defRPr>
            </a:lvl2pPr>
            <a:lvl3pPr indent="-228600" lvl="2" marL="1143000" marR="0" rtl="0" algn="l">
              <a:lnSpc>
                <a:spcPct val="93000"/>
              </a:lnSpc>
              <a:spcBef>
                <a:spcPts val="1100"/>
              </a:spcBef>
              <a:spcAft>
                <a:spcPts val="0"/>
              </a:spcAft>
              <a:buSzPts val="1400"/>
              <a:buNone/>
              <a:defRPr b="0" i="0" sz="2400" u="none" cap="none" strike="noStrike">
                <a:solidFill>
                  <a:srgbClr val="000000"/>
                </a:solidFill>
                <a:latin typeface="Arial"/>
                <a:ea typeface="Arial"/>
                <a:cs typeface="Arial"/>
                <a:sym typeface="Arial"/>
              </a:defRPr>
            </a:lvl3pPr>
            <a:lvl4pPr indent="-228600" lvl="3" marL="1600200" marR="0" rtl="0" algn="l">
              <a:lnSpc>
                <a:spcPct val="93000"/>
              </a:lnSpc>
              <a:spcBef>
                <a:spcPts val="80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057400" marR="0" rtl="0" algn="l">
              <a:lnSpc>
                <a:spcPct val="93000"/>
              </a:lnSpc>
              <a:spcBef>
                <a:spcPts val="500"/>
              </a:spcBef>
              <a:spcAft>
                <a:spcPts val="0"/>
              </a:spcAft>
              <a:buSzPts val="1400"/>
              <a:buNone/>
              <a:defRPr b="0" i="0" sz="2000" u="none" cap="none" strike="noStrike">
                <a:solidFill>
                  <a:srgbClr val="000000"/>
                </a:solidFill>
                <a:latin typeface="Arial"/>
                <a:ea typeface="Arial"/>
                <a:cs typeface="Arial"/>
                <a:sym typeface="Arial"/>
              </a:defRPr>
            </a:lvl5pPr>
            <a:lvl6pPr indent="-228600" lvl="5" marL="25146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6pPr>
            <a:lvl7pPr indent="-228600" lvl="6" marL="34290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7pPr>
            <a:lvl8pPr indent="-228600" lvl="7" marL="48006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8pPr>
            <a:lvl9pPr indent="-228600" lvl="8" marL="6629400" marR="0" rtl="0" algn="l">
              <a:lnSpc>
                <a:spcPct val="93000"/>
              </a:lnSpc>
              <a:spcBef>
                <a:spcPts val="200"/>
              </a:spcBef>
              <a:spcAft>
                <a:spcPts val="200"/>
              </a:spcAft>
              <a:buSzPts val="1400"/>
              <a:buNone/>
              <a:defRPr b="0" i="0" sz="2000" u="none" cap="none" strike="noStrike">
                <a:solidFill>
                  <a:srgbClr val="000000"/>
                </a:solidFill>
                <a:latin typeface="Arial"/>
                <a:ea typeface="Arial"/>
                <a:cs typeface="Arial"/>
                <a:sym typeface="Arial"/>
              </a:defRPr>
            </a:lvl9pPr>
          </a:lstStyle>
          <a:p/>
        </p:txBody>
      </p:sp>
      <p:sp>
        <p:nvSpPr>
          <p:cNvPr id="20" name="Shape 20"/>
          <p:cNvSpPr txBox="1"/>
          <p:nvPr>
            <p:ph idx="10" type="dt"/>
          </p:nvPr>
        </p:nvSpPr>
        <p:spPr>
          <a:xfrm>
            <a:off x="503237" y="6886575"/>
            <a:ext cx="2344737" cy="517525"/>
          </a:xfrm>
          <a:prstGeom prst="rect">
            <a:avLst/>
          </a:prstGeom>
          <a:noFill/>
          <a:ln>
            <a:noFill/>
          </a:ln>
        </p:spPr>
        <p:txBody>
          <a:bodyPr anchorCtr="0" anchor="t" bIns="91425" lIns="91425" spcFirstLastPara="1" rIns="91425" wrap="square" tIns="91425"/>
          <a:lstStyle>
            <a:lvl1pPr indent="0" lvl="0" mar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21" name="Shape 21"/>
          <p:cNvSpPr txBox="1"/>
          <p:nvPr>
            <p:ph idx="11" type="ftr"/>
          </p:nvPr>
        </p:nvSpPr>
        <p:spPr>
          <a:xfrm>
            <a:off x="3448050" y="6886575"/>
            <a:ext cx="3192462" cy="517525"/>
          </a:xfrm>
          <a:prstGeom prst="rect">
            <a:avLst/>
          </a:prstGeom>
          <a:noFill/>
          <a:ln>
            <a:noFill/>
          </a:ln>
        </p:spPr>
        <p:txBody>
          <a:bodyPr anchorCtr="0" anchor="t" bIns="91425" lIns="91425" spcFirstLastPara="1" rIns="91425" wrap="square" tIns="91425"/>
          <a:lstStyle>
            <a:lvl1pPr indent="0" lvl="0" mar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22" name="Shape 22"/>
          <p:cNvSpPr txBox="1"/>
          <p:nvPr>
            <p:ph idx="12" type="sldNum"/>
          </p:nvPr>
        </p:nvSpPr>
        <p:spPr>
          <a:xfrm>
            <a:off x="7227887" y="6886575"/>
            <a:ext cx="2344737" cy="517525"/>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76" name="Shape 76"/>
        <p:cNvGrpSpPr/>
        <p:nvPr/>
      </p:nvGrpSpPr>
      <p:grpSpPr>
        <a:xfrm>
          <a:off x="0" y="0"/>
          <a:ext cx="0" cy="0"/>
          <a:chOff x="0" y="0"/>
          <a:chExt cx="0" cy="0"/>
        </a:xfrm>
      </p:grpSpPr>
      <p:sp>
        <p:nvSpPr>
          <p:cNvPr id="77" name="Shape 77"/>
          <p:cNvSpPr txBox="1"/>
          <p:nvPr>
            <p:ph type="title"/>
          </p:nvPr>
        </p:nvSpPr>
        <p:spPr>
          <a:xfrm>
            <a:off x="503237" y="301625"/>
            <a:ext cx="9067800" cy="1258800"/>
          </a:xfrm>
          <a:prstGeom prst="rect">
            <a:avLst/>
          </a:prstGeom>
          <a:noFill/>
          <a:ln>
            <a:noFill/>
          </a:ln>
        </p:spPr>
        <p:txBody>
          <a:bodyPr anchorCtr="0" anchor="ctr" bIns="91425" lIns="91425" spcFirstLastPara="1" rIns="91425" wrap="square" tIns="91425"/>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78" name="Shape 78"/>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9" name="Shape 79"/>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0" name="Shape 80"/>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81" name="Shape 81"/>
        <p:cNvGrpSpPr/>
        <p:nvPr/>
      </p:nvGrpSpPr>
      <p:grpSpPr>
        <a:xfrm>
          <a:off x="0" y="0"/>
          <a:ext cx="0" cy="0"/>
          <a:chOff x="0" y="0"/>
          <a:chExt cx="0" cy="0"/>
        </a:xfrm>
      </p:grpSpPr>
      <p:sp>
        <p:nvSpPr>
          <p:cNvPr id="82" name="Shape 82"/>
          <p:cNvSpPr txBox="1"/>
          <p:nvPr>
            <p:ph type="title"/>
          </p:nvPr>
        </p:nvSpPr>
        <p:spPr>
          <a:xfrm>
            <a:off x="693738" y="403225"/>
            <a:ext cx="8694600" cy="1460400"/>
          </a:xfrm>
          <a:prstGeom prst="rect">
            <a:avLst/>
          </a:prstGeom>
          <a:noFill/>
          <a:ln>
            <a:noFill/>
          </a:ln>
        </p:spPr>
        <p:txBody>
          <a:bodyPr anchorCtr="0" anchor="ctr" bIns="91425" lIns="91425" spcFirstLastPara="1" rIns="91425" wrap="square" tIns="91425"/>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83" name="Shape 83"/>
          <p:cNvSpPr txBox="1"/>
          <p:nvPr>
            <p:ph idx="1" type="body"/>
          </p:nvPr>
        </p:nvSpPr>
        <p:spPr>
          <a:xfrm>
            <a:off x="693738" y="1852613"/>
            <a:ext cx="4265700" cy="908100"/>
          </a:xfrm>
          <a:prstGeom prst="rect">
            <a:avLst/>
          </a:prstGeom>
          <a:noFill/>
          <a:ln>
            <a:noFill/>
          </a:ln>
        </p:spPr>
        <p:txBody>
          <a:bodyPr anchorCtr="0" anchor="b" bIns="91425" lIns="91425" spcFirstLastPara="1" rIns="91425" wrap="square" tIns="91425"/>
          <a:lstStyle>
            <a:lvl1pPr indent="-228600" lvl="0" marL="457200" marR="0" rtl="0" algn="l">
              <a:lnSpc>
                <a:spcPct val="93000"/>
              </a:lnSpc>
              <a:spcBef>
                <a:spcPts val="0"/>
              </a:spcBef>
              <a:spcAft>
                <a:spcPts val="0"/>
              </a:spcAft>
              <a:buClr>
                <a:srgbClr val="000000"/>
              </a:buClr>
              <a:buSzPts val="2400"/>
              <a:buFont typeface="Times New Roman"/>
              <a:buNone/>
              <a:defRPr b="1" i="0" sz="24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Clr>
                <a:srgbClr val="000000"/>
              </a:buClr>
              <a:buSzPts val="2000"/>
              <a:buFont typeface="Times New Roman"/>
              <a:buNone/>
              <a:defRPr b="1" i="0" sz="20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Clr>
                <a:srgbClr val="000000"/>
              </a:buClr>
              <a:buSzPts val="1800"/>
              <a:buFont typeface="Times New Roman"/>
              <a:buNone/>
              <a:defRPr b="1" i="0" sz="18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84" name="Shape 84"/>
          <p:cNvSpPr txBox="1"/>
          <p:nvPr>
            <p:ph idx="2" type="body"/>
          </p:nvPr>
        </p:nvSpPr>
        <p:spPr>
          <a:xfrm>
            <a:off x="693738" y="2760663"/>
            <a:ext cx="4265700" cy="40623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SzPts val="1400"/>
              <a:buNone/>
              <a:defRPr b="0" i="0" sz="20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5" name="Shape 85"/>
          <p:cNvSpPr txBox="1"/>
          <p:nvPr>
            <p:ph idx="3" type="body"/>
          </p:nvPr>
        </p:nvSpPr>
        <p:spPr>
          <a:xfrm>
            <a:off x="5103813" y="1852613"/>
            <a:ext cx="4284600" cy="908100"/>
          </a:xfrm>
          <a:prstGeom prst="rect">
            <a:avLst/>
          </a:prstGeom>
          <a:noFill/>
          <a:ln>
            <a:noFill/>
          </a:ln>
        </p:spPr>
        <p:txBody>
          <a:bodyPr anchorCtr="0" anchor="b" bIns="91425" lIns="91425" spcFirstLastPara="1" rIns="91425" wrap="square" tIns="91425"/>
          <a:lstStyle>
            <a:lvl1pPr indent="-228600" lvl="0" marL="457200" marR="0" rtl="0" algn="l">
              <a:lnSpc>
                <a:spcPct val="93000"/>
              </a:lnSpc>
              <a:spcBef>
                <a:spcPts val="0"/>
              </a:spcBef>
              <a:spcAft>
                <a:spcPts val="0"/>
              </a:spcAft>
              <a:buClr>
                <a:srgbClr val="000000"/>
              </a:buClr>
              <a:buSzPts val="2400"/>
              <a:buFont typeface="Times New Roman"/>
              <a:buNone/>
              <a:defRPr b="1" i="0" sz="24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Clr>
                <a:srgbClr val="000000"/>
              </a:buClr>
              <a:buSzPts val="2000"/>
              <a:buFont typeface="Times New Roman"/>
              <a:buNone/>
              <a:defRPr b="1" i="0" sz="20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Clr>
                <a:srgbClr val="000000"/>
              </a:buClr>
              <a:buSzPts val="1800"/>
              <a:buFont typeface="Times New Roman"/>
              <a:buNone/>
              <a:defRPr b="1" i="0" sz="18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Clr>
                <a:srgbClr val="000000"/>
              </a:buClr>
              <a:buSzPts val="1600"/>
              <a:buFont typeface="Times New Roman"/>
              <a:buNone/>
              <a:defRPr b="1"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86" name="Shape 86"/>
          <p:cNvSpPr txBox="1"/>
          <p:nvPr>
            <p:ph idx="4" type="body"/>
          </p:nvPr>
        </p:nvSpPr>
        <p:spPr>
          <a:xfrm>
            <a:off x="5103813" y="2760663"/>
            <a:ext cx="4284600" cy="40623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SzPts val="1400"/>
              <a:buNone/>
              <a:defRPr b="0" i="0" sz="20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7" name="Shape 87"/>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8" name="Shape 88"/>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9" name="Shape 89"/>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90" name="Shape 90"/>
        <p:cNvGrpSpPr/>
        <p:nvPr/>
      </p:nvGrpSpPr>
      <p:grpSpPr>
        <a:xfrm>
          <a:off x="0" y="0"/>
          <a:ext cx="0" cy="0"/>
          <a:chOff x="0" y="0"/>
          <a:chExt cx="0" cy="0"/>
        </a:xfrm>
      </p:grpSpPr>
      <p:sp>
        <p:nvSpPr>
          <p:cNvPr id="91" name="Shape 91"/>
          <p:cNvSpPr txBox="1"/>
          <p:nvPr>
            <p:ph type="title"/>
          </p:nvPr>
        </p:nvSpPr>
        <p:spPr>
          <a:xfrm>
            <a:off x="503237" y="301625"/>
            <a:ext cx="9067800" cy="1258800"/>
          </a:xfrm>
          <a:prstGeom prst="rect">
            <a:avLst/>
          </a:prstGeom>
          <a:noFill/>
          <a:ln>
            <a:noFill/>
          </a:ln>
        </p:spPr>
        <p:txBody>
          <a:bodyPr anchorCtr="0" anchor="ctr" bIns="91425" lIns="91425" spcFirstLastPara="1" rIns="91425" wrap="square" tIns="91425"/>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92" name="Shape 92"/>
          <p:cNvSpPr txBox="1"/>
          <p:nvPr>
            <p:ph idx="1" type="body"/>
          </p:nvPr>
        </p:nvSpPr>
        <p:spPr>
          <a:xfrm>
            <a:off x="503238" y="1768475"/>
            <a:ext cx="4457700" cy="43815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SzPts val="1400"/>
              <a:buNone/>
              <a:defRPr b="0" i="0" sz="20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 name="Shape 93"/>
          <p:cNvSpPr txBox="1"/>
          <p:nvPr>
            <p:ph idx="2" type="body"/>
          </p:nvPr>
        </p:nvSpPr>
        <p:spPr>
          <a:xfrm>
            <a:off x="5113338" y="1768475"/>
            <a:ext cx="4457700" cy="43815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SzPts val="1400"/>
              <a:buNone/>
              <a:defRPr b="0" i="0" sz="20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Shape 94"/>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5" name="Shape 95"/>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6" name="Shape 96"/>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type="secHead">
  <p:cSld name="SECTION_HEADER">
    <p:spTree>
      <p:nvGrpSpPr>
        <p:cNvPr id="97" name="Shape 97"/>
        <p:cNvGrpSpPr/>
        <p:nvPr/>
      </p:nvGrpSpPr>
      <p:grpSpPr>
        <a:xfrm>
          <a:off x="0" y="0"/>
          <a:ext cx="0" cy="0"/>
          <a:chOff x="0" y="0"/>
          <a:chExt cx="0" cy="0"/>
        </a:xfrm>
      </p:grpSpPr>
      <p:sp>
        <p:nvSpPr>
          <p:cNvPr id="98" name="Shape 98"/>
          <p:cNvSpPr txBox="1"/>
          <p:nvPr>
            <p:ph type="title"/>
          </p:nvPr>
        </p:nvSpPr>
        <p:spPr>
          <a:xfrm>
            <a:off x="687388" y="1884363"/>
            <a:ext cx="8694600" cy="3144900"/>
          </a:xfrm>
          <a:prstGeom prst="rect">
            <a:avLst/>
          </a:prstGeom>
          <a:noFill/>
          <a:ln>
            <a:noFill/>
          </a:ln>
        </p:spPr>
        <p:txBody>
          <a:bodyPr anchorCtr="0" anchor="b" bIns="91425" lIns="91425" spcFirstLastPara="1" rIns="91425" wrap="square" tIns="91425"/>
          <a:lstStyle>
            <a:lvl1pPr lvl="0" marR="0" rtl="0" algn="ctr">
              <a:lnSpc>
                <a:spcPct val="93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99" name="Shape 99"/>
          <p:cNvSpPr txBox="1"/>
          <p:nvPr>
            <p:ph idx="1" type="body"/>
          </p:nvPr>
        </p:nvSpPr>
        <p:spPr>
          <a:xfrm>
            <a:off x="687388" y="5059363"/>
            <a:ext cx="8694600" cy="16527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Clr>
                <a:srgbClr val="000000"/>
              </a:buClr>
              <a:buSzPts val="1800"/>
              <a:buFont typeface="Times New Roman"/>
              <a:buNone/>
              <a:defRPr b="0" i="0" sz="18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00" name="Shape 100"/>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1" name="Shape 101"/>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2" name="Shape 102"/>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type="title">
  <p:cSld name="TITLE">
    <p:spTree>
      <p:nvGrpSpPr>
        <p:cNvPr id="103" name="Shape 103"/>
        <p:cNvGrpSpPr/>
        <p:nvPr/>
      </p:nvGrpSpPr>
      <p:grpSpPr>
        <a:xfrm>
          <a:off x="0" y="0"/>
          <a:ext cx="0" cy="0"/>
          <a:chOff x="0" y="0"/>
          <a:chExt cx="0" cy="0"/>
        </a:xfrm>
      </p:grpSpPr>
      <p:sp>
        <p:nvSpPr>
          <p:cNvPr id="104" name="Shape 104"/>
          <p:cNvSpPr txBox="1"/>
          <p:nvPr>
            <p:ph type="ctrTitle"/>
          </p:nvPr>
        </p:nvSpPr>
        <p:spPr>
          <a:xfrm>
            <a:off x="1260475" y="1236663"/>
            <a:ext cx="7559700" cy="2632200"/>
          </a:xfrm>
          <a:prstGeom prst="rect">
            <a:avLst/>
          </a:prstGeom>
          <a:noFill/>
          <a:ln>
            <a:noFill/>
          </a:ln>
        </p:spPr>
        <p:txBody>
          <a:bodyPr anchorCtr="0" anchor="b" bIns="91425" lIns="91425" spcFirstLastPara="1" rIns="91425" wrap="square" tIns="91425"/>
          <a:lstStyle>
            <a:lvl1pPr lvl="0" marR="0" rtl="0" algn="ctr">
              <a:lnSpc>
                <a:spcPct val="93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105" name="Shape 105"/>
          <p:cNvSpPr txBox="1"/>
          <p:nvPr>
            <p:ph idx="1" type="subTitle"/>
          </p:nvPr>
        </p:nvSpPr>
        <p:spPr>
          <a:xfrm>
            <a:off x="1260475" y="3970338"/>
            <a:ext cx="7559700" cy="1825500"/>
          </a:xfrm>
          <a:prstGeom prst="rect">
            <a:avLst/>
          </a:prstGeom>
          <a:noFill/>
          <a:ln>
            <a:noFill/>
          </a:ln>
        </p:spPr>
        <p:txBody>
          <a:bodyPr anchorCtr="0" anchor="t" bIns="91425" lIns="91425" spcFirstLastPara="1" rIns="91425" wrap="square" tIns="91425"/>
          <a:lstStyle>
            <a:lvl1pPr lvl="0" marR="0" rtl="0" algn="ctr">
              <a:lnSpc>
                <a:spcPct val="93000"/>
              </a:lnSpc>
              <a:spcBef>
                <a:spcPts val="0"/>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1pPr>
            <a:lvl2pPr lvl="1" marR="0" rtl="0" algn="ctr">
              <a:lnSpc>
                <a:spcPct val="93000"/>
              </a:lnSpc>
              <a:spcBef>
                <a:spcPts val="1425"/>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2pPr>
            <a:lvl3pPr lvl="2" marR="0" rtl="0" algn="ctr">
              <a:lnSpc>
                <a:spcPct val="93000"/>
              </a:lnSpc>
              <a:spcBef>
                <a:spcPts val="1138"/>
              </a:spcBef>
              <a:spcAft>
                <a:spcPts val="0"/>
              </a:spcAft>
              <a:buClr>
                <a:srgbClr val="000000"/>
              </a:buClr>
              <a:buSzPts val="1800"/>
              <a:buFont typeface="Times New Roman"/>
              <a:buNone/>
              <a:defRPr b="0" i="0" sz="1800" u="none" cap="none" strike="noStrike">
                <a:solidFill>
                  <a:srgbClr val="000000"/>
                </a:solidFill>
                <a:latin typeface="Arial"/>
                <a:ea typeface="Arial"/>
                <a:cs typeface="Arial"/>
                <a:sym typeface="Arial"/>
              </a:defRPr>
            </a:lvl3pPr>
            <a:lvl4pPr lvl="3" marR="0" rtl="0" algn="ctr">
              <a:lnSpc>
                <a:spcPct val="93000"/>
              </a:lnSpc>
              <a:spcBef>
                <a:spcPts val="85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4pPr>
            <a:lvl5pPr lvl="4" marR="0" rtl="0" algn="ctr">
              <a:lnSpc>
                <a:spcPct val="93000"/>
              </a:lnSpc>
              <a:spcBef>
                <a:spcPts val="575"/>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06" name="Shape 106"/>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7" name="Shape 107"/>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8" name="Shape 108"/>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23" name="Shape 23"/>
        <p:cNvGrpSpPr/>
        <p:nvPr/>
      </p:nvGrpSpPr>
      <p:grpSpPr>
        <a:xfrm>
          <a:off x="0" y="0"/>
          <a:ext cx="0" cy="0"/>
          <a:chOff x="0" y="0"/>
          <a:chExt cx="0" cy="0"/>
        </a:xfrm>
      </p:grpSpPr>
      <p:sp>
        <p:nvSpPr>
          <p:cNvPr id="24" name="Shape 24"/>
          <p:cNvSpPr txBox="1"/>
          <p:nvPr>
            <p:ph type="title"/>
          </p:nvPr>
        </p:nvSpPr>
        <p:spPr>
          <a:xfrm>
            <a:off x="503237" y="301625"/>
            <a:ext cx="9067800" cy="1258887"/>
          </a:xfrm>
          <a:prstGeom prst="rect">
            <a:avLst/>
          </a:prstGeom>
          <a:noFill/>
          <a:ln>
            <a:noFill/>
          </a:ln>
        </p:spPr>
        <p:txBody>
          <a:bodyPr anchorCtr="0" anchor="ctr" bIns="91425" lIns="91425" spcFirstLastPara="1" rIns="91425" wrap="square" tIns="91425"/>
          <a:lstStyle>
            <a:lvl1pPr indent="0" lvl="0" mar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indent="-285750" lvl="1" marL="74295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indent="-228600" lvl="2" marL="11430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indent="-228600" lvl="3" marL="16002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indent="-228600" lvl="4" marL="20574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indent="-228600" lvl="5" marL="25146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indent="-228600" lvl="6" marL="34290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indent="-228600" lvl="7" marL="48006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indent="-228600" lvl="8" marL="66294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25" name="Shape 25"/>
          <p:cNvSpPr txBox="1"/>
          <p:nvPr>
            <p:ph idx="1" type="body"/>
          </p:nvPr>
        </p:nvSpPr>
        <p:spPr>
          <a:xfrm>
            <a:off x="503237" y="1768475"/>
            <a:ext cx="9067800" cy="43815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00"/>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00"/>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0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00"/>
              </a:spcBef>
              <a:spcAft>
                <a:spcPts val="0"/>
              </a:spcAft>
              <a:buSzPts val="1400"/>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200"/>
              </a:spcAft>
              <a:buSzPts val="1400"/>
              <a:buNone/>
              <a:defRPr b="0" i="0" sz="2000" u="none" cap="none" strike="noStrike">
                <a:solidFill>
                  <a:srgbClr val="000000"/>
                </a:solidFill>
                <a:latin typeface="Arial"/>
                <a:ea typeface="Arial"/>
                <a:cs typeface="Arial"/>
                <a:sym typeface="Arial"/>
              </a:defRPr>
            </a:lvl9pPr>
          </a:lstStyle>
          <a:p/>
        </p:txBody>
      </p:sp>
      <p:sp>
        <p:nvSpPr>
          <p:cNvPr id="26" name="Shape 26"/>
          <p:cNvSpPr txBox="1"/>
          <p:nvPr>
            <p:ph idx="10" type="dt"/>
          </p:nvPr>
        </p:nvSpPr>
        <p:spPr>
          <a:xfrm>
            <a:off x="503237" y="6886575"/>
            <a:ext cx="2344737" cy="517525"/>
          </a:xfrm>
          <a:prstGeom prst="rect">
            <a:avLst/>
          </a:prstGeom>
          <a:noFill/>
          <a:ln>
            <a:noFill/>
          </a:ln>
        </p:spPr>
        <p:txBody>
          <a:bodyPr anchorCtr="0" anchor="t" bIns="91425" lIns="91425" spcFirstLastPara="1" rIns="91425" wrap="square" tIns="91425"/>
          <a:lstStyle>
            <a:lvl1pPr indent="0" lvl="0" mar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27" name="Shape 27"/>
          <p:cNvSpPr txBox="1"/>
          <p:nvPr>
            <p:ph idx="11" type="ftr"/>
          </p:nvPr>
        </p:nvSpPr>
        <p:spPr>
          <a:xfrm>
            <a:off x="3448050" y="6886575"/>
            <a:ext cx="3192462" cy="517525"/>
          </a:xfrm>
          <a:prstGeom prst="rect">
            <a:avLst/>
          </a:prstGeom>
          <a:noFill/>
          <a:ln>
            <a:noFill/>
          </a:ln>
        </p:spPr>
        <p:txBody>
          <a:bodyPr anchorCtr="0" anchor="t" bIns="91425" lIns="91425" spcFirstLastPara="1" rIns="91425" wrap="square" tIns="91425"/>
          <a:lstStyle>
            <a:lvl1pPr indent="0" lvl="0" mar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28" name="Shape 28"/>
          <p:cNvSpPr txBox="1"/>
          <p:nvPr>
            <p:ph idx="12" type="sldNum"/>
          </p:nvPr>
        </p:nvSpPr>
        <p:spPr>
          <a:xfrm>
            <a:off x="7227887" y="6886575"/>
            <a:ext cx="2344737" cy="517525"/>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自定义版式">
  <p:cSld name="自定义版式">
    <p:spTree>
      <p:nvGrpSpPr>
        <p:cNvPr id="35" name="Shape 35"/>
        <p:cNvGrpSpPr/>
        <p:nvPr/>
      </p:nvGrpSpPr>
      <p:grpSpPr>
        <a:xfrm>
          <a:off x="0" y="0"/>
          <a:ext cx="0" cy="0"/>
          <a:chOff x="0" y="0"/>
          <a:chExt cx="0" cy="0"/>
        </a:xfrm>
      </p:grpSpPr>
      <p:sp>
        <p:nvSpPr>
          <p:cNvPr id="36" name="Shape 36"/>
          <p:cNvSpPr txBox="1"/>
          <p:nvPr>
            <p:ph type="title"/>
          </p:nvPr>
        </p:nvSpPr>
        <p:spPr>
          <a:xfrm>
            <a:off x="503238" y="301625"/>
            <a:ext cx="9067800" cy="1258800"/>
          </a:xfrm>
          <a:prstGeom prst="rect">
            <a:avLst/>
          </a:prstGeom>
          <a:noFill/>
          <a:ln>
            <a:noFill/>
          </a:ln>
        </p:spPr>
        <p:txBody>
          <a:bodyPr anchorCtr="0" anchor="ctr" bIns="91425" lIns="91425" spcFirstLastPara="1" rIns="91425" wrap="square" tIns="91425"/>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37" name="Shape 37"/>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8" name="Shape 38"/>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9" name="Shape 39"/>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40" name="Shape 40"/>
        <p:cNvGrpSpPr/>
        <p:nvPr/>
      </p:nvGrpSpPr>
      <p:grpSpPr>
        <a:xfrm>
          <a:off x="0" y="0"/>
          <a:ext cx="0" cy="0"/>
          <a:chOff x="0" y="0"/>
          <a:chExt cx="0" cy="0"/>
        </a:xfrm>
      </p:grpSpPr>
      <p:sp>
        <p:nvSpPr>
          <p:cNvPr id="41" name="Shape 41"/>
          <p:cNvSpPr txBox="1"/>
          <p:nvPr>
            <p:ph type="title"/>
          </p:nvPr>
        </p:nvSpPr>
        <p:spPr>
          <a:xfrm>
            <a:off x="503237" y="301625"/>
            <a:ext cx="9067800" cy="1258800"/>
          </a:xfrm>
          <a:prstGeom prst="rect">
            <a:avLst/>
          </a:prstGeom>
          <a:noFill/>
          <a:ln>
            <a:noFill/>
          </a:ln>
        </p:spPr>
        <p:txBody>
          <a:bodyPr anchorCtr="0" anchor="ctr" bIns="91425" lIns="91425" spcFirstLastPara="1" rIns="91425" wrap="square" tIns="91425"/>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42" name="Shape 42"/>
          <p:cNvSpPr txBox="1"/>
          <p:nvPr>
            <p:ph idx="1" type="body"/>
          </p:nvPr>
        </p:nvSpPr>
        <p:spPr>
          <a:xfrm>
            <a:off x="503237" y="1768475"/>
            <a:ext cx="9067800" cy="43815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SzPts val="1400"/>
              <a:buNone/>
              <a:defRPr b="0" i="0" sz="20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 name="Shape 43"/>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4" name="Shape 44"/>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5" name="Shape 45"/>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垂直排列标题与 文本" type="vertTitleAndTx">
  <p:cSld name="VERTICAL_TITLE_AND_VERTICAL_TEXT">
    <p:spTree>
      <p:nvGrpSpPr>
        <p:cNvPr id="46" name="Shape 46"/>
        <p:cNvGrpSpPr/>
        <p:nvPr/>
      </p:nvGrpSpPr>
      <p:grpSpPr>
        <a:xfrm>
          <a:off x="0" y="0"/>
          <a:ext cx="0" cy="0"/>
          <a:chOff x="0" y="0"/>
          <a:chExt cx="0" cy="0"/>
        </a:xfrm>
      </p:grpSpPr>
      <p:sp>
        <p:nvSpPr>
          <p:cNvPr id="47" name="Shape 47"/>
          <p:cNvSpPr txBox="1"/>
          <p:nvPr>
            <p:ph type="title"/>
          </p:nvPr>
        </p:nvSpPr>
        <p:spPr>
          <a:xfrm rot="5400000">
            <a:off x="5513388" y="2092475"/>
            <a:ext cx="5848500" cy="2266800"/>
          </a:xfrm>
          <a:prstGeom prst="rect">
            <a:avLst/>
          </a:prstGeom>
          <a:noFill/>
          <a:ln>
            <a:noFill/>
          </a:ln>
        </p:spPr>
        <p:txBody>
          <a:bodyPr anchorCtr="0" anchor="ctr" bIns="91425" lIns="91425" spcFirstLastPara="1" rIns="91425" wrap="square" tIns="91425"/>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48" name="Shape 48"/>
          <p:cNvSpPr txBox="1"/>
          <p:nvPr>
            <p:ph idx="1" type="body"/>
          </p:nvPr>
        </p:nvSpPr>
        <p:spPr>
          <a:xfrm rot="5400000">
            <a:off x="903138" y="-98425"/>
            <a:ext cx="5848500" cy="66486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SzPts val="1400"/>
              <a:buNone/>
              <a:defRPr b="0" i="0" sz="20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Shape 49"/>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0" name="Shape 50"/>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1" name="Shape 51"/>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52" name="Shape 52"/>
        <p:cNvGrpSpPr/>
        <p:nvPr/>
      </p:nvGrpSpPr>
      <p:grpSpPr>
        <a:xfrm>
          <a:off x="0" y="0"/>
          <a:ext cx="0" cy="0"/>
          <a:chOff x="0" y="0"/>
          <a:chExt cx="0" cy="0"/>
        </a:xfrm>
      </p:grpSpPr>
      <p:sp>
        <p:nvSpPr>
          <p:cNvPr id="53" name="Shape 53"/>
          <p:cNvSpPr txBox="1"/>
          <p:nvPr>
            <p:ph type="title"/>
          </p:nvPr>
        </p:nvSpPr>
        <p:spPr>
          <a:xfrm>
            <a:off x="503237" y="301625"/>
            <a:ext cx="9067800" cy="1258800"/>
          </a:xfrm>
          <a:prstGeom prst="rect">
            <a:avLst/>
          </a:prstGeom>
          <a:noFill/>
          <a:ln>
            <a:noFill/>
          </a:ln>
        </p:spPr>
        <p:txBody>
          <a:bodyPr anchorCtr="0" anchor="ctr" bIns="91425" lIns="91425" spcFirstLastPara="1" rIns="91425" wrap="square" tIns="91425"/>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54" name="Shape 54"/>
          <p:cNvSpPr txBox="1"/>
          <p:nvPr>
            <p:ph idx="1" type="body"/>
          </p:nvPr>
        </p:nvSpPr>
        <p:spPr>
          <a:xfrm rot="5400000">
            <a:off x="2846387" y="-574675"/>
            <a:ext cx="4381500" cy="90678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SzPts val="1400"/>
              <a:buNone/>
              <a:defRPr b="0" i="0" sz="20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 name="Shape 55"/>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6" name="Shape 56"/>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7" name="Shape 57"/>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58" name="Shape 58"/>
        <p:cNvGrpSpPr/>
        <p:nvPr/>
      </p:nvGrpSpPr>
      <p:grpSpPr>
        <a:xfrm>
          <a:off x="0" y="0"/>
          <a:ext cx="0" cy="0"/>
          <a:chOff x="0" y="0"/>
          <a:chExt cx="0" cy="0"/>
        </a:xfrm>
      </p:grpSpPr>
      <p:sp>
        <p:nvSpPr>
          <p:cNvPr id="59" name="Shape 59"/>
          <p:cNvSpPr txBox="1"/>
          <p:nvPr>
            <p:ph type="title"/>
          </p:nvPr>
        </p:nvSpPr>
        <p:spPr>
          <a:xfrm>
            <a:off x="693738" y="503238"/>
            <a:ext cx="3251100" cy="1765200"/>
          </a:xfrm>
          <a:prstGeom prst="rect">
            <a:avLst/>
          </a:prstGeom>
          <a:noFill/>
          <a:ln>
            <a:noFill/>
          </a:ln>
        </p:spPr>
        <p:txBody>
          <a:bodyPr anchorCtr="0" anchor="b" bIns="91425" lIns="91425" spcFirstLastPara="1" rIns="91425" wrap="square" tIns="91425"/>
          <a:lstStyle>
            <a:lvl1pPr lvl="0" marR="0" rtl="0" algn="ctr">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60" name="Shape 60"/>
          <p:cNvSpPr/>
          <p:nvPr>
            <p:ph idx="2" type="pic"/>
          </p:nvPr>
        </p:nvSpPr>
        <p:spPr>
          <a:xfrm>
            <a:off x="4286250" y="1089025"/>
            <a:ext cx="5102100" cy="53721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Clr>
                <a:srgbClr val="000000"/>
              </a:buClr>
              <a:buSzPts val="3200"/>
              <a:buFont typeface="Times New Roman"/>
              <a:buNone/>
              <a:defRPr b="0" i="0" sz="3200" u="none" cap="none" strike="noStrike">
                <a:solidFill>
                  <a:srgbClr val="000000"/>
                </a:solidFill>
                <a:latin typeface="Arial"/>
                <a:ea typeface="Arial"/>
                <a:cs typeface="Arial"/>
                <a:sym typeface="Arial"/>
              </a:defRPr>
            </a:lvl1pPr>
            <a:lvl2pPr lvl="1" marR="0" rtl="0" algn="l">
              <a:lnSpc>
                <a:spcPct val="93000"/>
              </a:lnSpc>
              <a:spcBef>
                <a:spcPts val="1425"/>
              </a:spcBef>
              <a:spcAft>
                <a:spcPts val="0"/>
              </a:spcAft>
              <a:buClr>
                <a:srgbClr val="000000"/>
              </a:buClr>
              <a:buSzPts val="2800"/>
              <a:buFont typeface="Times New Roman"/>
              <a:buNone/>
              <a:defRPr b="0" i="0" sz="2800" u="none" cap="none" strike="noStrike">
                <a:solidFill>
                  <a:srgbClr val="000000"/>
                </a:solidFill>
                <a:latin typeface="Arial"/>
                <a:ea typeface="Arial"/>
                <a:cs typeface="Arial"/>
                <a:sym typeface="Arial"/>
              </a:defRPr>
            </a:lvl2pPr>
            <a:lvl3pPr lvl="2" marR="0" rtl="0" algn="l">
              <a:lnSpc>
                <a:spcPct val="93000"/>
              </a:lnSpc>
              <a:spcBef>
                <a:spcPts val="1138"/>
              </a:spcBef>
              <a:spcAft>
                <a:spcPts val="0"/>
              </a:spcAft>
              <a:buClr>
                <a:srgbClr val="000000"/>
              </a:buClr>
              <a:buSzPts val="2400"/>
              <a:buFont typeface="Times New Roman"/>
              <a:buNone/>
              <a:defRPr b="0" i="0" sz="2400" u="none" cap="none" strike="noStrike">
                <a:solidFill>
                  <a:srgbClr val="000000"/>
                </a:solidFill>
                <a:latin typeface="Arial"/>
                <a:ea typeface="Arial"/>
                <a:cs typeface="Arial"/>
                <a:sym typeface="Arial"/>
              </a:defRPr>
            </a:lvl3pPr>
            <a:lvl4pPr lvl="3" marR="0" rtl="0" algn="l">
              <a:lnSpc>
                <a:spcPct val="93000"/>
              </a:lnSpc>
              <a:spcBef>
                <a:spcPts val="850"/>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4pPr>
            <a:lvl5pPr lvl="4" marR="0" rtl="0" algn="l">
              <a:lnSpc>
                <a:spcPct val="93000"/>
              </a:lnSpc>
              <a:spcBef>
                <a:spcPts val="575"/>
              </a:spcBef>
              <a:spcAft>
                <a:spcPts val="0"/>
              </a:spcAft>
              <a:buClr>
                <a:srgbClr val="000000"/>
              </a:buClr>
              <a:buSzPts val="2000"/>
              <a:buFont typeface="Times New Roman"/>
              <a:buNone/>
              <a:defRPr b="0" i="0" sz="2000" u="none" cap="none" strike="noStrike">
                <a:solidFill>
                  <a:srgbClr val="000000"/>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1" name="Shape 61"/>
          <p:cNvSpPr txBox="1"/>
          <p:nvPr>
            <p:ph idx="1" type="body"/>
          </p:nvPr>
        </p:nvSpPr>
        <p:spPr>
          <a:xfrm>
            <a:off x="693738" y="2268538"/>
            <a:ext cx="3251100" cy="42006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Clr>
                <a:srgbClr val="000000"/>
              </a:buClr>
              <a:buSzPts val="1400"/>
              <a:buFont typeface="Times New Roman"/>
              <a:buNone/>
              <a:defRPr b="0" i="0" sz="14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Clr>
                <a:srgbClr val="000000"/>
              </a:buClr>
              <a:buSzPts val="1200"/>
              <a:buFont typeface="Times New Roman"/>
              <a:buNone/>
              <a:defRPr b="0" i="0" sz="12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2" name="Shape 62"/>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3" name="Shape 63"/>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4" name="Shape 64"/>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type="objTx">
  <p:cSld name="OBJECT_WITH_CAPTION_TEXT">
    <p:spTree>
      <p:nvGrpSpPr>
        <p:cNvPr id="65" name="Shape 65"/>
        <p:cNvGrpSpPr/>
        <p:nvPr/>
      </p:nvGrpSpPr>
      <p:grpSpPr>
        <a:xfrm>
          <a:off x="0" y="0"/>
          <a:ext cx="0" cy="0"/>
          <a:chOff x="0" y="0"/>
          <a:chExt cx="0" cy="0"/>
        </a:xfrm>
      </p:grpSpPr>
      <p:sp>
        <p:nvSpPr>
          <p:cNvPr id="66" name="Shape 66"/>
          <p:cNvSpPr txBox="1"/>
          <p:nvPr>
            <p:ph type="title"/>
          </p:nvPr>
        </p:nvSpPr>
        <p:spPr>
          <a:xfrm>
            <a:off x="693738" y="503238"/>
            <a:ext cx="3251100" cy="1765200"/>
          </a:xfrm>
          <a:prstGeom prst="rect">
            <a:avLst/>
          </a:prstGeom>
          <a:noFill/>
          <a:ln>
            <a:noFill/>
          </a:ln>
        </p:spPr>
        <p:txBody>
          <a:bodyPr anchorCtr="0" anchor="b" bIns="91425" lIns="91425" spcFirstLastPara="1" rIns="91425" wrap="square" tIns="91425"/>
          <a:lstStyle>
            <a:lvl1pPr lvl="0" marR="0" rtl="0" algn="ctr">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67" name="Shape 67"/>
          <p:cNvSpPr txBox="1"/>
          <p:nvPr>
            <p:ph idx="1" type="body"/>
          </p:nvPr>
        </p:nvSpPr>
        <p:spPr>
          <a:xfrm>
            <a:off x="4286250" y="1089025"/>
            <a:ext cx="5102100" cy="53721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SzPts val="1400"/>
              <a:buNone/>
              <a:defRPr b="0" i="0" sz="2000" u="none" cap="none" strike="noStrike">
                <a:solidFill>
                  <a:srgbClr val="000000"/>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8" name="Shape 68"/>
          <p:cNvSpPr txBox="1"/>
          <p:nvPr>
            <p:ph idx="2" type="body"/>
          </p:nvPr>
        </p:nvSpPr>
        <p:spPr>
          <a:xfrm>
            <a:off x="693738" y="2268538"/>
            <a:ext cx="3251100" cy="42006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Clr>
                <a:srgbClr val="000000"/>
              </a:buClr>
              <a:buSzPts val="1600"/>
              <a:buFont typeface="Times New Roman"/>
              <a:buNone/>
              <a:defRPr b="0" i="0" sz="16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Clr>
                <a:srgbClr val="000000"/>
              </a:buClr>
              <a:buSzPts val="1400"/>
              <a:buFont typeface="Times New Roman"/>
              <a:buNone/>
              <a:defRPr b="0" i="0" sz="14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Clr>
                <a:srgbClr val="000000"/>
              </a:buClr>
              <a:buSzPts val="1200"/>
              <a:buFont typeface="Times New Roman"/>
              <a:buNone/>
              <a:defRPr b="0" i="0" sz="12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Clr>
                <a:srgbClr val="000000"/>
              </a:buClr>
              <a:buSzPts val="1000"/>
              <a:buFont typeface="Times New Roman"/>
              <a:buNone/>
              <a:defRPr b="0" i="0" sz="1000" u="none" cap="none" strike="noStrike">
                <a:solidFill>
                  <a:srgbClr val="000000"/>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9" name="Shape 69"/>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0" name="Shape 70"/>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1" name="Shape 71"/>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72" name="Shape 72"/>
        <p:cNvGrpSpPr/>
        <p:nvPr/>
      </p:nvGrpSpPr>
      <p:grpSpPr>
        <a:xfrm>
          <a:off x="0" y="0"/>
          <a:ext cx="0" cy="0"/>
          <a:chOff x="0" y="0"/>
          <a:chExt cx="0" cy="0"/>
        </a:xfrm>
      </p:grpSpPr>
      <p:sp>
        <p:nvSpPr>
          <p:cNvPr id="73" name="Shape 73"/>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4" name="Shape 74"/>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5" name="Shape 75"/>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theme" Target="../theme/theme1.xml"/><Relationship Id="rId12" Type="http://schemas.openxmlformats.org/officeDocument/2006/relationships/slideLayout" Target="../slideLayouts/slideLayout14.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 name="Shape 11"/>
        <p:cNvGrpSpPr/>
        <p:nvPr/>
      </p:nvGrpSpPr>
      <p:grpSpPr>
        <a:xfrm>
          <a:off x="0" y="0"/>
          <a:ext cx="0" cy="0"/>
          <a:chOff x="0" y="0"/>
          <a:chExt cx="0" cy="0"/>
        </a:xfrm>
      </p:grpSpPr>
      <p:sp>
        <p:nvSpPr>
          <p:cNvPr id="12" name="Shape 12"/>
          <p:cNvSpPr txBox="1"/>
          <p:nvPr>
            <p:ph type="title"/>
          </p:nvPr>
        </p:nvSpPr>
        <p:spPr>
          <a:xfrm>
            <a:off x="503237" y="301625"/>
            <a:ext cx="9067800" cy="1258887"/>
          </a:xfrm>
          <a:prstGeom prst="rect">
            <a:avLst/>
          </a:prstGeom>
          <a:noFill/>
          <a:ln>
            <a:noFill/>
          </a:ln>
        </p:spPr>
        <p:txBody>
          <a:bodyPr anchorCtr="0" anchor="ctr" bIns="91425" lIns="91425" spcFirstLastPara="1" rIns="91425" wrap="square" tIns="91425"/>
          <a:lstStyle>
            <a:lvl1pPr indent="0" lvl="0" mar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indent="-285750" lvl="1" marL="74295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indent="-228600" lvl="2" marL="11430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indent="-228600" lvl="3" marL="16002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indent="-228600" lvl="4" marL="20574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indent="-228600" lvl="5" marL="25146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indent="-228600" lvl="6" marL="34290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indent="-228600" lvl="7" marL="48006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indent="-228600" lvl="8" marL="662940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13" name="Shape 13"/>
          <p:cNvSpPr txBox="1"/>
          <p:nvPr>
            <p:ph idx="1" type="body"/>
          </p:nvPr>
        </p:nvSpPr>
        <p:spPr>
          <a:xfrm>
            <a:off x="503237" y="1768475"/>
            <a:ext cx="9067800" cy="43815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00"/>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00"/>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0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00"/>
              </a:spcBef>
              <a:spcAft>
                <a:spcPts val="0"/>
              </a:spcAft>
              <a:buSzPts val="1400"/>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200"/>
              </a:spcAft>
              <a:buSzPts val="1400"/>
              <a:buNone/>
              <a:defRPr b="0" i="0" sz="2000" u="none" cap="none" strike="noStrike">
                <a:solidFill>
                  <a:srgbClr val="000000"/>
                </a:solidFill>
                <a:latin typeface="Arial"/>
                <a:ea typeface="Arial"/>
                <a:cs typeface="Arial"/>
                <a:sym typeface="Arial"/>
              </a:defRPr>
            </a:lvl9pPr>
          </a:lstStyle>
          <a:p/>
        </p:txBody>
      </p:sp>
      <p:sp>
        <p:nvSpPr>
          <p:cNvPr id="14" name="Shape 14"/>
          <p:cNvSpPr txBox="1"/>
          <p:nvPr>
            <p:ph idx="10" type="dt"/>
          </p:nvPr>
        </p:nvSpPr>
        <p:spPr>
          <a:xfrm>
            <a:off x="503237" y="6886575"/>
            <a:ext cx="2344737" cy="517525"/>
          </a:xfrm>
          <a:prstGeom prst="rect">
            <a:avLst/>
          </a:prstGeom>
          <a:noFill/>
          <a:ln>
            <a:noFill/>
          </a:ln>
        </p:spPr>
        <p:txBody>
          <a:bodyPr anchorCtr="0" anchor="t" bIns="91425" lIns="91425" spcFirstLastPara="1" rIns="91425" wrap="square" tIns="91425"/>
          <a:lstStyle>
            <a:lvl1pPr indent="0" lvl="0" mar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5" name="Shape 15"/>
          <p:cNvSpPr txBox="1"/>
          <p:nvPr>
            <p:ph idx="11" type="ftr"/>
          </p:nvPr>
        </p:nvSpPr>
        <p:spPr>
          <a:xfrm>
            <a:off x="3448050" y="6886575"/>
            <a:ext cx="3192462" cy="517525"/>
          </a:xfrm>
          <a:prstGeom prst="rect">
            <a:avLst/>
          </a:prstGeom>
          <a:noFill/>
          <a:ln>
            <a:noFill/>
          </a:ln>
        </p:spPr>
        <p:txBody>
          <a:bodyPr anchorCtr="0" anchor="t" bIns="91425" lIns="91425" spcFirstLastPara="1" rIns="91425" wrap="square" tIns="91425"/>
          <a:lstStyle>
            <a:lvl1pPr indent="0" lvl="0" marL="0" marR="0" rtl="0" algn="l">
              <a:lnSpc>
                <a:spcPct val="93000"/>
              </a:lnSpc>
              <a:spcBef>
                <a:spcPts val="0"/>
              </a:spcBef>
              <a:spcAft>
                <a:spcPts val="0"/>
              </a:spcAft>
              <a:buSzPts val="1400"/>
              <a:buNone/>
              <a:defRPr b="0" i="0" sz="1800" u="non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6" name="Shape 16"/>
          <p:cNvSpPr txBox="1"/>
          <p:nvPr>
            <p:ph idx="12" type="sldNum"/>
          </p:nvPr>
        </p:nvSpPr>
        <p:spPr>
          <a:xfrm>
            <a:off x="7227887" y="6886575"/>
            <a:ext cx="2344737" cy="517525"/>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sz="14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 name="Shape 29"/>
        <p:cNvGrpSpPr/>
        <p:nvPr/>
      </p:nvGrpSpPr>
      <p:grpSpPr>
        <a:xfrm>
          <a:off x="0" y="0"/>
          <a:ext cx="0" cy="0"/>
          <a:chOff x="0" y="0"/>
          <a:chExt cx="0" cy="0"/>
        </a:xfrm>
      </p:grpSpPr>
      <p:sp>
        <p:nvSpPr>
          <p:cNvPr id="30" name="Shape 30"/>
          <p:cNvSpPr txBox="1"/>
          <p:nvPr>
            <p:ph type="title"/>
          </p:nvPr>
        </p:nvSpPr>
        <p:spPr>
          <a:xfrm>
            <a:off x="503237" y="301625"/>
            <a:ext cx="9067800" cy="1258800"/>
          </a:xfrm>
          <a:prstGeom prst="rect">
            <a:avLst/>
          </a:prstGeom>
          <a:noFill/>
          <a:ln>
            <a:noFill/>
          </a:ln>
        </p:spPr>
        <p:txBody>
          <a:bodyPr anchorCtr="0" anchor="ctr" bIns="91425" lIns="91425" spcFirstLastPara="1" rIns="91425" wrap="square" tIns="91425"/>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31" name="Shape 31"/>
          <p:cNvSpPr txBox="1"/>
          <p:nvPr>
            <p:ph idx="1" type="body"/>
          </p:nvPr>
        </p:nvSpPr>
        <p:spPr>
          <a:xfrm>
            <a:off x="503237" y="1768475"/>
            <a:ext cx="9067800" cy="4381500"/>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SzPts val="1400"/>
              <a:buNone/>
              <a:defRPr b="0" i="0" sz="20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 name="Shape 32"/>
          <p:cNvSpPr txBox="1"/>
          <p:nvPr>
            <p:ph idx="10" type="dt"/>
          </p:nvPr>
        </p:nvSpPr>
        <p:spPr>
          <a:xfrm>
            <a:off x="503237" y="6886575"/>
            <a:ext cx="23448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3" name="Shape 33"/>
          <p:cNvSpPr txBox="1"/>
          <p:nvPr>
            <p:ph idx="11" type="ftr"/>
          </p:nvPr>
        </p:nvSpPr>
        <p:spPr>
          <a:xfrm>
            <a:off x="3448050" y="6886575"/>
            <a:ext cx="3192600" cy="5175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4" name="Shape 34"/>
          <p:cNvSpPr txBox="1"/>
          <p:nvPr>
            <p:ph idx="12" type="sldNum"/>
          </p:nvPr>
        </p:nvSpPr>
        <p:spPr>
          <a:xfrm>
            <a:off x="7227887" y="6886575"/>
            <a:ext cx="2344800" cy="517500"/>
          </a:xfrm>
          <a:prstGeom prst="rect">
            <a:avLst/>
          </a:prstGeom>
          <a:noFill/>
          <a:ln>
            <a:noFill/>
          </a:ln>
        </p:spPr>
        <p:txBody>
          <a:bodyPr anchorCtr="0" anchor="t" bIns="0" lIns="0" spcFirstLastPara="1" rIns="0" wrap="square" tIns="0">
            <a:noAutofit/>
          </a:bodyPr>
          <a:lstStyle>
            <a:lvl1pPr indent="0" lvl="0"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1pPr>
            <a:lvl2pPr indent="0" lvl="1"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2pPr>
            <a:lvl3pPr indent="0" lvl="2"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3pPr>
            <a:lvl4pPr indent="0" lvl="3"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4pPr>
            <a:lvl5pPr indent="0" lvl="4"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5pPr>
            <a:lvl6pPr indent="0" lvl="5"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6pPr>
            <a:lvl7pPr indent="0" lvl="6"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7pPr>
            <a:lvl8pPr indent="0" lvl="7"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8pPr>
            <a:lvl9pPr indent="0" lvl="8" marL="0" marR="0" rtl="0" algn="l">
              <a:lnSpc>
                <a:spcPct val="93000"/>
              </a:lnSpc>
              <a:spcBef>
                <a:spcPts val="0"/>
              </a:spcBef>
              <a:spcAft>
                <a:spcPts val="0"/>
              </a:spcAft>
              <a:buClr>
                <a:srgbClr val="000000"/>
              </a:buClr>
              <a:buSzPts val="1800"/>
              <a:buFont typeface="Arial"/>
              <a:buNone/>
              <a:defRPr b="0" i="0" sz="1800" u="non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sz="1400"/>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7.png"/><Relationship Id="rId4" Type="http://schemas.openxmlformats.org/officeDocument/2006/relationships/image" Target="../media/image1.png"/><Relationship Id="rId5" Type="http://schemas.openxmlformats.org/officeDocument/2006/relationships/image" Target="../media/image106.png"/></Relationships>
</file>

<file path=ppt/slides/_rels/slide10.xml.rels><?xml version="1.0" encoding="UTF-8" standalone="yes"?><Relationships xmlns="http://schemas.openxmlformats.org/package/2006/relationships"><Relationship Id="rId20" Type="http://schemas.openxmlformats.org/officeDocument/2006/relationships/image" Target="../media/image46.png"/><Relationship Id="rId22" Type="http://schemas.openxmlformats.org/officeDocument/2006/relationships/image" Target="../media/image44.png"/><Relationship Id="rId21" Type="http://schemas.openxmlformats.org/officeDocument/2006/relationships/image" Target="../media/image39.png"/><Relationship Id="rId24" Type="http://schemas.openxmlformats.org/officeDocument/2006/relationships/image" Target="../media/image45.png"/><Relationship Id="rId23"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29.png"/><Relationship Id="rId26" Type="http://schemas.openxmlformats.org/officeDocument/2006/relationships/image" Target="../media/image62.png"/><Relationship Id="rId25" Type="http://schemas.openxmlformats.org/officeDocument/2006/relationships/image" Target="../media/image48.png"/><Relationship Id="rId28" Type="http://schemas.openxmlformats.org/officeDocument/2006/relationships/image" Target="../media/image49.png"/><Relationship Id="rId27" Type="http://schemas.openxmlformats.org/officeDocument/2006/relationships/image" Target="../media/image50.png"/><Relationship Id="rId5" Type="http://schemas.openxmlformats.org/officeDocument/2006/relationships/image" Target="../media/image28.png"/><Relationship Id="rId6" Type="http://schemas.openxmlformats.org/officeDocument/2006/relationships/image" Target="../media/image32.png"/><Relationship Id="rId29" Type="http://schemas.openxmlformats.org/officeDocument/2006/relationships/image" Target="../media/image51.png"/><Relationship Id="rId7" Type="http://schemas.openxmlformats.org/officeDocument/2006/relationships/image" Target="../media/image27.png"/><Relationship Id="rId8" Type="http://schemas.openxmlformats.org/officeDocument/2006/relationships/image" Target="../media/image33.png"/><Relationship Id="rId31" Type="http://schemas.openxmlformats.org/officeDocument/2006/relationships/image" Target="../media/image53.png"/><Relationship Id="rId30" Type="http://schemas.openxmlformats.org/officeDocument/2006/relationships/image" Target="../media/image52.png"/><Relationship Id="rId11" Type="http://schemas.openxmlformats.org/officeDocument/2006/relationships/image" Target="../media/image40.png"/><Relationship Id="rId33" Type="http://schemas.openxmlformats.org/officeDocument/2006/relationships/image" Target="../media/image56.png"/><Relationship Id="rId10" Type="http://schemas.openxmlformats.org/officeDocument/2006/relationships/image" Target="../media/image31.png"/><Relationship Id="rId32" Type="http://schemas.openxmlformats.org/officeDocument/2006/relationships/image" Target="../media/image55.png"/><Relationship Id="rId13" Type="http://schemas.openxmlformats.org/officeDocument/2006/relationships/image" Target="../media/image35.png"/><Relationship Id="rId35" Type="http://schemas.openxmlformats.org/officeDocument/2006/relationships/image" Target="../media/image54.png"/><Relationship Id="rId12" Type="http://schemas.openxmlformats.org/officeDocument/2006/relationships/image" Target="../media/image34.png"/><Relationship Id="rId34" Type="http://schemas.openxmlformats.org/officeDocument/2006/relationships/image" Target="../media/image60.png"/><Relationship Id="rId15" Type="http://schemas.openxmlformats.org/officeDocument/2006/relationships/image" Target="../media/image43.png"/><Relationship Id="rId37" Type="http://schemas.openxmlformats.org/officeDocument/2006/relationships/image" Target="../media/image58.png"/><Relationship Id="rId14" Type="http://schemas.openxmlformats.org/officeDocument/2006/relationships/image" Target="../media/image36.png"/><Relationship Id="rId36" Type="http://schemas.openxmlformats.org/officeDocument/2006/relationships/image" Target="../media/image57.png"/><Relationship Id="rId17" Type="http://schemas.openxmlformats.org/officeDocument/2006/relationships/image" Target="../media/image37.png"/><Relationship Id="rId16" Type="http://schemas.openxmlformats.org/officeDocument/2006/relationships/image" Target="../media/image42.png"/><Relationship Id="rId38" Type="http://schemas.openxmlformats.org/officeDocument/2006/relationships/image" Target="../media/image59.png"/><Relationship Id="rId19" Type="http://schemas.openxmlformats.org/officeDocument/2006/relationships/image" Target="../media/image41.png"/><Relationship Id="rId18" Type="http://schemas.openxmlformats.org/officeDocument/2006/relationships/image" Target="../media/image38.png"/></Relationships>
</file>

<file path=ppt/slides/_rels/slide11.xml.rels><?xml version="1.0" encoding="UTF-8" standalone="yes"?><Relationships xmlns="http://schemas.openxmlformats.org/package/2006/relationships"><Relationship Id="rId20" Type="http://schemas.openxmlformats.org/officeDocument/2006/relationships/image" Target="../media/image46.png"/><Relationship Id="rId22" Type="http://schemas.openxmlformats.org/officeDocument/2006/relationships/image" Target="../media/image44.png"/><Relationship Id="rId21" Type="http://schemas.openxmlformats.org/officeDocument/2006/relationships/image" Target="../media/image39.png"/><Relationship Id="rId24" Type="http://schemas.openxmlformats.org/officeDocument/2006/relationships/image" Target="../media/image45.png"/><Relationship Id="rId23"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29.png"/><Relationship Id="rId26" Type="http://schemas.openxmlformats.org/officeDocument/2006/relationships/image" Target="../media/image62.png"/><Relationship Id="rId25" Type="http://schemas.openxmlformats.org/officeDocument/2006/relationships/image" Target="../media/image48.png"/><Relationship Id="rId28" Type="http://schemas.openxmlformats.org/officeDocument/2006/relationships/image" Target="../media/image49.png"/><Relationship Id="rId27" Type="http://schemas.openxmlformats.org/officeDocument/2006/relationships/image" Target="../media/image50.png"/><Relationship Id="rId5" Type="http://schemas.openxmlformats.org/officeDocument/2006/relationships/image" Target="../media/image28.png"/><Relationship Id="rId6" Type="http://schemas.openxmlformats.org/officeDocument/2006/relationships/image" Target="../media/image32.png"/><Relationship Id="rId29" Type="http://schemas.openxmlformats.org/officeDocument/2006/relationships/image" Target="../media/image51.png"/><Relationship Id="rId7" Type="http://schemas.openxmlformats.org/officeDocument/2006/relationships/image" Target="../media/image27.png"/><Relationship Id="rId8" Type="http://schemas.openxmlformats.org/officeDocument/2006/relationships/image" Target="../media/image33.png"/><Relationship Id="rId31" Type="http://schemas.openxmlformats.org/officeDocument/2006/relationships/image" Target="../media/image53.png"/><Relationship Id="rId30" Type="http://schemas.openxmlformats.org/officeDocument/2006/relationships/image" Target="../media/image52.png"/><Relationship Id="rId11" Type="http://schemas.openxmlformats.org/officeDocument/2006/relationships/image" Target="../media/image40.png"/><Relationship Id="rId33" Type="http://schemas.openxmlformats.org/officeDocument/2006/relationships/image" Target="../media/image56.png"/><Relationship Id="rId10" Type="http://schemas.openxmlformats.org/officeDocument/2006/relationships/image" Target="../media/image31.png"/><Relationship Id="rId32" Type="http://schemas.openxmlformats.org/officeDocument/2006/relationships/image" Target="../media/image55.png"/><Relationship Id="rId13" Type="http://schemas.openxmlformats.org/officeDocument/2006/relationships/image" Target="../media/image35.png"/><Relationship Id="rId35" Type="http://schemas.openxmlformats.org/officeDocument/2006/relationships/image" Target="../media/image54.png"/><Relationship Id="rId12" Type="http://schemas.openxmlformats.org/officeDocument/2006/relationships/image" Target="../media/image34.png"/><Relationship Id="rId34" Type="http://schemas.openxmlformats.org/officeDocument/2006/relationships/image" Target="../media/image60.png"/><Relationship Id="rId15" Type="http://schemas.openxmlformats.org/officeDocument/2006/relationships/image" Target="../media/image43.png"/><Relationship Id="rId37" Type="http://schemas.openxmlformats.org/officeDocument/2006/relationships/image" Target="../media/image58.png"/><Relationship Id="rId14" Type="http://schemas.openxmlformats.org/officeDocument/2006/relationships/image" Target="../media/image36.png"/><Relationship Id="rId36" Type="http://schemas.openxmlformats.org/officeDocument/2006/relationships/image" Target="../media/image57.png"/><Relationship Id="rId17" Type="http://schemas.openxmlformats.org/officeDocument/2006/relationships/image" Target="../media/image37.png"/><Relationship Id="rId16" Type="http://schemas.openxmlformats.org/officeDocument/2006/relationships/image" Target="../media/image42.png"/><Relationship Id="rId38" Type="http://schemas.openxmlformats.org/officeDocument/2006/relationships/image" Target="../media/image59.png"/><Relationship Id="rId19" Type="http://schemas.openxmlformats.org/officeDocument/2006/relationships/image" Target="../media/image41.png"/><Relationship Id="rId18" Type="http://schemas.openxmlformats.org/officeDocument/2006/relationships/image" Target="../media/image38.png"/></Relationships>
</file>

<file path=ppt/slides/_rels/slide12.xml.rels><?xml version="1.0" encoding="UTF-8" standalone="yes"?><Relationships xmlns="http://schemas.openxmlformats.org/package/2006/relationships"><Relationship Id="rId20" Type="http://schemas.openxmlformats.org/officeDocument/2006/relationships/image" Target="../media/image46.png"/><Relationship Id="rId22" Type="http://schemas.openxmlformats.org/officeDocument/2006/relationships/image" Target="../media/image44.png"/><Relationship Id="rId21" Type="http://schemas.openxmlformats.org/officeDocument/2006/relationships/image" Target="../media/image39.png"/><Relationship Id="rId24" Type="http://schemas.openxmlformats.org/officeDocument/2006/relationships/image" Target="../media/image45.png"/><Relationship Id="rId23"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29.png"/><Relationship Id="rId26" Type="http://schemas.openxmlformats.org/officeDocument/2006/relationships/image" Target="../media/image62.png"/><Relationship Id="rId25" Type="http://schemas.openxmlformats.org/officeDocument/2006/relationships/image" Target="../media/image48.png"/><Relationship Id="rId28" Type="http://schemas.openxmlformats.org/officeDocument/2006/relationships/image" Target="../media/image49.png"/><Relationship Id="rId27" Type="http://schemas.openxmlformats.org/officeDocument/2006/relationships/image" Target="../media/image50.png"/><Relationship Id="rId5" Type="http://schemas.openxmlformats.org/officeDocument/2006/relationships/image" Target="../media/image28.png"/><Relationship Id="rId6" Type="http://schemas.openxmlformats.org/officeDocument/2006/relationships/image" Target="../media/image32.png"/><Relationship Id="rId29" Type="http://schemas.openxmlformats.org/officeDocument/2006/relationships/image" Target="../media/image51.png"/><Relationship Id="rId7" Type="http://schemas.openxmlformats.org/officeDocument/2006/relationships/image" Target="../media/image27.png"/><Relationship Id="rId8" Type="http://schemas.openxmlformats.org/officeDocument/2006/relationships/image" Target="../media/image33.png"/><Relationship Id="rId31" Type="http://schemas.openxmlformats.org/officeDocument/2006/relationships/image" Target="../media/image53.png"/><Relationship Id="rId30" Type="http://schemas.openxmlformats.org/officeDocument/2006/relationships/image" Target="../media/image52.png"/><Relationship Id="rId11" Type="http://schemas.openxmlformats.org/officeDocument/2006/relationships/image" Target="../media/image40.png"/><Relationship Id="rId33" Type="http://schemas.openxmlformats.org/officeDocument/2006/relationships/image" Target="../media/image56.png"/><Relationship Id="rId10" Type="http://schemas.openxmlformats.org/officeDocument/2006/relationships/image" Target="../media/image31.png"/><Relationship Id="rId32" Type="http://schemas.openxmlformats.org/officeDocument/2006/relationships/image" Target="../media/image55.png"/><Relationship Id="rId13" Type="http://schemas.openxmlformats.org/officeDocument/2006/relationships/image" Target="../media/image35.png"/><Relationship Id="rId35" Type="http://schemas.openxmlformats.org/officeDocument/2006/relationships/image" Target="../media/image54.png"/><Relationship Id="rId12" Type="http://schemas.openxmlformats.org/officeDocument/2006/relationships/image" Target="../media/image34.png"/><Relationship Id="rId34" Type="http://schemas.openxmlformats.org/officeDocument/2006/relationships/image" Target="../media/image60.png"/><Relationship Id="rId15" Type="http://schemas.openxmlformats.org/officeDocument/2006/relationships/image" Target="../media/image43.png"/><Relationship Id="rId37" Type="http://schemas.openxmlformats.org/officeDocument/2006/relationships/image" Target="../media/image58.png"/><Relationship Id="rId14" Type="http://schemas.openxmlformats.org/officeDocument/2006/relationships/image" Target="../media/image36.png"/><Relationship Id="rId36" Type="http://schemas.openxmlformats.org/officeDocument/2006/relationships/image" Target="../media/image57.png"/><Relationship Id="rId17" Type="http://schemas.openxmlformats.org/officeDocument/2006/relationships/image" Target="../media/image37.png"/><Relationship Id="rId16" Type="http://schemas.openxmlformats.org/officeDocument/2006/relationships/image" Target="../media/image42.png"/><Relationship Id="rId38" Type="http://schemas.openxmlformats.org/officeDocument/2006/relationships/image" Target="../media/image59.png"/><Relationship Id="rId19" Type="http://schemas.openxmlformats.org/officeDocument/2006/relationships/image" Target="../media/image41.png"/><Relationship Id="rId18"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05.png"/><Relationship Id="rId5" Type="http://schemas.openxmlformats.org/officeDocument/2006/relationships/image" Target="../media/image93.png"/><Relationship Id="rId6" Type="http://schemas.openxmlformats.org/officeDocument/2006/relationships/image" Target="../media/image88.png"/></Relationships>
</file>

<file path=ppt/slides/_rels/slide18.xml.rels><?xml version="1.0" encoding="UTF-8" standalone="yes"?><Relationships xmlns="http://schemas.openxmlformats.org/package/2006/relationships"><Relationship Id="rId40" Type="http://schemas.openxmlformats.org/officeDocument/2006/relationships/image" Target="../media/image101.png"/><Relationship Id="rId20" Type="http://schemas.openxmlformats.org/officeDocument/2006/relationships/image" Target="../media/image76.png"/><Relationship Id="rId42" Type="http://schemas.openxmlformats.org/officeDocument/2006/relationships/image" Target="../media/image100.png"/><Relationship Id="rId41" Type="http://schemas.openxmlformats.org/officeDocument/2006/relationships/image" Target="../media/image102.png"/><Relationship Id="rId22" Type="http://schemas.openxmlformats.org/officeDocument/2006/relationships/image" Target="../media/image79.png"/><Relationship Id="rId21" Type="http://schemas.openxmlformats.org/officeDocument/2006/relationships/image" Target="../media/image78.png"/><Relationship Id="rId43" Type="http://schemas.openxmlformats.org/officeDocument/2006/relationships/image" Target="../media/image103.png"/><Relationship Id="rId24" Type="http://schemas.openxmlformats.org/officeDocument/2006/relationships/image" Target="../media/image81.png"/><Relationship Id="rId23"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05.png"/><Relationship Id="rId9" Type="http://schemas.openxmlformats.org/officeDocument/2006/relationships/image" Target="../media/image73.png"/><Relationship Id="rId26" Type="http://schemas.openxmlformats.org/officeDocument/2006/relationships/image" Target="../media/image83.png"/><Relationship Id="rId25" Type="http://schemas.openxmlformats.org/officeDocument/2006/relationships/image" Target="../media/image82.png"/><Relationship Id="rId28" Type="http://schemas.openxmlformats.org/officeDocument/2006/relationships/image" Target="../media/image86.png"/><Relationship Id="rId27" Type="http://schemas.openxmlformats.org/officeDocument/2006/relationships/image" Target="../media/image85.png"/><Relationship Id="rId5" Type="http://schemas.openxmlformats.org/officeDocument/2006/relationships/image" Target="../media/image64.png"/><Relationship Id="rId6" Type="http://schemas.openxmlformats.org/officeDocument/2006/relationships/image" Target="../media/image65.png"/><Relationship Id="rId29" Type="http://schemas.openxmlformats.org/officeDocument/2006/relationships/image" Target="../media/image90.png"/><Relationship Id="rId7" Type="http://schemas.openxmlformats.org/officeDocument/2006/relationships/image" Target="../media/image63.png"/><Relationship Id="rId8" Type="http://schemas.openxmlformats.org/officeDocument/2006/relationships/image" Target="../media/image67.png"/><Relationship Id="rId31" Type="http://schemas.openxmlformats.org/officeDocument/2006/relationships/image" Target="../media/image89.png"/><Relationship Id="rId30" Type="http://schemas.openxmlformats.org/officeDocument/2006/relationships/image" Target="../media/image87.png"/><Relationship Id="rId11" Type="http://schemas.openxmlformats.org/officeDocument/2006/relationships/image" Target="../media/image68.png"/><Relationship Id="rId33" Type="http://schemas.openxmlformats.org/officeDocument/2006/relationships/image" Target="../media/image91.png"/><Relationship Id="rId10" Type="http://schemas.openxmlformats.org/officeDocument/2006/relationships/image" Target="../media/image66.png"/><Relationship Id="rId32" Type="http://schemas.openxmlformats.org/officeDocument/2006/relationships/image" Target="../media/image94.png"/><Relationship Id="rId13" Type="http://schemas.openxmlformats.org/officeDocument/2006/relationships/image" Target="../media/image72.png"/><Relationship Id="rId35" Type="http://schemas.openxmlformats.org/officeDocument/2006/relationships/image" Target="../media/image92.png"/><Relationship Id="rId12" Type="http://schemas.openxmlformats.org/officeDocument/2006/relationships/image" Target="../media/image71.png"/><Relationship Id="rId34" Type="http://schemas.openxmlformats.org/officeDocument/2006/relationships/image" Target="../media/image95.png"/><Relationship Id="rId15" Type="http://schemas.openxmlformats.org/officeDocument/2006/relationships/image" Target="../media/image70.png"/><Relationship Id="rId37" Type="http://schemas.openxmlformats.org/officeDocument/2006/relationships/image" Target="../media/image97.png"/><Relationship Id="rId14" Type="http://schemas.openxmlformats.org/officeDocument/2006/relationships/image" Target="../media/image69.png"/><Relationship Id="rId36" Type="http://schemas.openxmlformats.org/officeDocument/2006/relationships/image" Target="../media/image96.png"/><Relationship Id="rId17" Type="http://schemas.openxmlformats.org/officeDocument/2006/relationships/image" Target="../media/image80.png"/><Relationship Id="rId39" Type="http://schemas.openxmlformats.org/officeDocument/2006/relationships/image" Target="../media/image99.png"/><Relationship Id="rId16" Type="http://schemas.openxmlformats.org/officeDocument/2006/relationships/image" Target="../media/image74.png"/><Relationship Id="rId38" Type="http://schemas.openxmlformats.org/officeDocument/2006/relationships/image" Target="../media/image98.png"/><Relationship Id="rId19" Type="http://schemas.openxmlformats.org/officeDocument/2006/relationships/image" Target="../media/image77.png"/><Relationship Id="rId18" Type="http://schemas.openxmlformats.org/officeDocument/2006/relationships/image" Target="../media/image7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04.png"/><Relationship Id="rId5" Type="http://schemas.openxmlformats.org/officeDocument/2006/relationships/image" Target="../media/image19.png"/><Relationship Id="rId6"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0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07.png"/><Relationship Id="rId5" Type="http://schemas.openxmlformats.org/officeDocument/2006/relationships/image" Target="../media/image10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05.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30.png"/><Relationship Id="rId8" Type="http://schemas.openxmlformats.org/officeDocument/2006/relationships/image" Target="../media/image1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4.png"/><Relationship Id="rId8" Type="http://schemas.openxmlformats.org/officeDocument/2006/relationships/image" Target="../media/image105.png"/></Relationships>
</file>

<file path=ppt/slides/_rels/slide6.xml.rels><?xml version="1.0" encoding="UTF-8" standalone="yes"?><Relationships xmlns="http://schemas.openxmlformats.org/package/2006/relationships"><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05.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0"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0"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8.png"/><Relationship Id="rId13" Type="http://schemas.openxmlformats.org/officeDocument/2006/relationships/image" Target="../media/image21.png"/><Relationship Id="rId12"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6.png"/><Relationship Id="rId9" Type="http://schemas.openxmlformats.org/officeDocument/2006/relationships/image" Target="../media/image105.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3" name="Shape 113"/>
        <p:cNvGrpSpPr/>
        <p:nvPr/>
      </p:nvGrpSpPr>
      <p:grpSpPr>
        <a:xfrm>
          <a:off x="0" y="0"/>
          <a:ext cx="0" cy="0"/>
          <a:chOff x="0" y="0"/>
          <a:chExt cx="0" cy="0"/>
        </a:xfrm>
      </p:grpSpPr>
      <p:sp>
        <p:nvSpPr>
          <p:cNvPr id="114" name="Shape 114"/>
          <p:cNvSpPr txBox="1"/>
          <p:nvPr>
            <p:ph idx="4294967295" type="title"/>
          </p:nvPr>
        </p:nvSpPr>
        <p:spPr>
          <a:xfrm>
            <a:off x="468312" y="731837"/>
            <a:ext cx="9071100" cy="1262100"/>
          </a:xfrm>
          <a:prstGeom prst="rect">
            <a:avLst/>
          </a:prstGeom>
          <a:noFill/>
          <a:ln>
            <a:noFill/>
          </a:ln>
        </p:spPr>
        <p:txBody>
          <a:bodyPr anchorCtr="0" anchor="ctr" bIns="0" lIns="0" spcFirstLastPara="1" rIns="0" wrap="square" tIns="31675">
            <a:noAutofit/>
          </a:bodyPr>
          <a:lstStyle/>
          <a:p>
            <a:pPr indent="0" lvl="0" marL="0" marR="0" rtl="0" algn="ctr">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Pose Guided Person Image Generation</a:t>
            </a:r>
            <a:endParaRPr/>
          </a:p>
        </p:txBody>
      </p:sp>
      <p:sp>
        <p:nvSpPr>
          <p:cNvPr id="115" name="Shape 115"/>
          <p:cNvSpPr txBox="1"/>
          <p:nvPr>
            <p:ph idx="1" type="subTitle"/>
          </p:nvPr>
        </p:nvSpPr>
        <p:spPr>
          <a:xfrm>
            <a:off x="468312" y="1870075"/>
            <a:ext cx="9070975" cy="1330325"/>
          </a:xfrm>
          <a:prstGeom prst="rect">
            <a:avLst/>
          </a:prstGeom>
          <a:noFill/>
          <a:ln>
            <a:noFill/>
          </a:ln>
        </p:spPr>
        <p:txBody>
          <a:bodyPr anchorCtr="0" anchor="ctr" bIns="0" lIns="0" spcFirstLastPara="1" rIns="0" wrap="square" tIns="19425">
            <a:noAutofit/>
          </a:bodyPr>
          <a:lstStyle/>
          <a:p>
            <a:pPr indent="-342900" lvl="0" marL="342900" marR="0" rtl="0" algn="ctr">
              <a:lnSpc>
                <a:spcPct val="93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Liqian Ma</a:t>
            </a:r>
            <a:r>
              <a:rPr b="0" baseline="30000" i="0" lang="en-US" sz="1800" u="none" cap="none" strike="noStrike">
                <a:solidFill>
                  <a:srgbClr val="000000"/>
                </a:solidFill>
                <a:latin typeface="Arial"/>
                <a:ea typeface="Arial"/>
                <a:cs typeface="Arial"/>
                <a:sym typeface="Arial"/>
              </a:rPr>
              <a:t>1</a:t>
            </a:r>
            <a:r>
              <a:rPr b="0" i="0" lang="en-US" sz="1800" u="none" cap="none" strike="noStrike">
                <a:solidFill>
                  <a:srgbClr val="000000"/>
                </a:solidFill>
                <a:latin typeface="Arial"/>
                <a:ea typeface="Arial"/>
                <a:cs typeface="Arial"/>
                <a:sym typeface="Arial"/>
              </a:rPr>
              <a:t>,  Xu Jia</a:t>
            </a:r>
            <a:r>
              <a:rPr b="0" baseline="30000" i="0" lang="en-US" sz="1800" u="none" cap="none" strike="noStrike">
                <a:solidFill>
                  <a:srgbClr val="000000"/>
                </a:solidFill>
                <a:latin typeface="Arial"/>
                <a:ea typeface="Arial"/>
                <a:cs typeface="Arial"/>
                <a:sym typeface="Arial"/>
              </a:rPr>
              <a:t>2∗</a:t>
            </a:r>
            <a:r>
              <a:rPr b="0" i="0" lang="en-US" sz="1800" u="none" cap="none" strike="noStrike">
                <a:solidFill>
                  <a:srgbClr val="000000"/>
                </a:solidFill>
                <a:latin typeface="Arial"/>
                <a:ea typeface="Arial"/>
                <a:cs typeface="Arial"/>
                <a:sym typeface="Arial"/>
              </a:rPr>
              <a:t>,  Qianru Sun</a:t>
            </a:r>
            <a:r>
              <a:rPr b="0" baseline="30000" i="0" lang="en-US" sz="1800" u="none" cap="none" strike="noStrike">
                <a:solidFill>
                  <a:srgbClr val="000000"/>
                </a:solidFill>
                <a:latin typeface="Arial"/>
                <a:ea typeface="Arial"/>
                <a:cs typeface="Arial"/>
                <a:sym typeface="Arial"/>
              </a:rPr>
              <a:t>3∗</a:t>
            </a:r>
            <a:r>
              <a:rPr b="0" i="0" lang="en-US" sz="1800" u="none" cap="none" strike="noStrike">
                <a:solidFill>
                  <a:srgbClr val="000000"/>
                </a:solidFill>
                <a:latin typeface="Arial"/>
                <a:ea typeface="Arial"/>
                <a:cs typeface="Arial"/>
                <a:sym typeface="Arial"/>
              </a:rPr>
              <a:t>,  Bernt Schiele</a:t>
            </a:r>
            <a:r>
              <a:rPr b="0" baseline="30000" i="0" lang="en-US" sz="1800" u="none" cap="none" strike="noStrike">
                <a:solidFill>
                  <a:srgbClr val="000000"/>
                </a:solidFill>
                <a:latin typeface="Arial"/>
                <a:ea typeface="Arial"/>
                <a:cs typeface="Arial"/>
                <a:sym typeface="Arial"/>
              </a:rPr>
              <a:t>3</a:t>
            </a:r>
            <a:r>
              <a:rPr b="0" i="0" lang="en-US" sz="1800" u="none" cap="none" strike="noStrike">
                <a:solidFill>
                  <a:srgbClr val="000000"/>
                </a:solidFill>
                <a:latin typeface="Arial"/>
                <a:ea typeface="Arial"/>
                <a:cs typeface="Arial"/>
                <a:sym typeface="Arial"/>
              </a:rPr>
              <a:t>,  Tinne Tuytelaars</a:t>
            </a:r>
            <a:r>
              <a:rPr b="0" baseline="30000" i="0" lang="en-US" sz="1800" u="none" cap="none" strike="noStrike">
                <a:solidFill>
                  <a:srgbClr val="000000"/>
                </a:solidFill>
                <a:latin typeface="Arial"/>
                <a:ea typeface="Arial"/>
                <a:cs typeface="Arial"/>
                <a:sym typeface="Arial"/>
              </a:rPr>
              <a:t>2</a:t>
            </a:r>
            <a:r>
              <a:rPr b="0" i="0" lang="en-US" sz="1800" u="none" cap="none" strike="noStrike">
                <a:solidFill>
                  <a:srgbClr val="000000"/>
                </a:solidFill>
                <a:latin typeface="Arial"/>
                <a:ea typeface="Arial"/>
                <a:cs typeface="Arial"/>
                <a:sym typeface="Arial"/>
              </a:rPr>
              <a:t>,  Luc Van Gool</a:t>
            </a:r>
            <a:r>
              <a:rPr b="0" baseline="30000" i="0" lang="en-US" sz="1800" u="none" cap="none" strike="noStrike">
                <a:solidFill>
                  <a:srgbClr val="000000"/>
                </a:solidFill>
                <a:latin typeface="Arial"/>
                <a:ea typeface="Arial"/>
                <a:cs typeface="Arial"/>
                <a:sym typeface="Arial"/>
              </a:rPr>
              <a:t>1,4</a:t>
            </a:r>
            <a:endParaRPr/>
          </a:p>
          <a:p>
            <a:pPr indent="-342900" lvl="0" marL="342900" marR="0" rtl="0" algn="ctr">
              <a:lnSpc>
                <a:spcPct val="93000"/>
              </a:lnSpc>
              <a:spcBef>
                <a:spcPts val="400"/>
              </a:spcBef>
              <a:spcAft>
                <a:spcPts val="0"/>
              </a:spcAft>
              <a:buClr>
                <a:srgbClr val="000000"/>
              </a:buClr>
              <a:buSzPts val="1800"/>
              <a:buFont typeface="Arial"/>
              <a:buNone/>
            </a:pPr>
            <a:r>
              <a:rPr b="0" baseline="30000" i="0" lang="en-US" sz="1800" u="none" cap="none" strike="noStrike">
                <a:solidFill>
                  <a:srgbClr val="000000"/>
                </a:solidFill>
                <a:latin typeface="Arial"/>
                <a:ea typeface="Arial"/>
                <a:cs typeface="Arial"/>
                <a:sym typeface="Arial"/>
              </a:rPr>
              <a:t>1</a:t>
            </a:r>
            <a:r>
              <a:rPr b="0" i="0" lang="en-US" sz="1800" u="none" cap="none" strike="noStrike">
                <a:solidFill>
                  <a:srgbClr val="000000"/>
                </a:solidFill>
                <a:latin typeface="Arial"/>
                <a:ea typeface="Arial"/>
                <a:cs typeface="Arial"/>
                <a:sym typeface="Arial"/>
              </a:rPr>
              <a:t>KU-Leuven/PSI, TRACE (Toyota Res in Europe)      </a:t>
            </a:r>
            <a:r>
              <a:rPr b="0" baseline="30000" i="0" lang="en-US" sz="1800" u="none" cap="none" strike="noStrike">
                <a:solidFill>
                  <a:srgbClr val="000000"/>
                </a:solidFill>
                <a:latin typeface="Arial"/>
                <a:ea typeface="Arial"/>
                <a:cs typeface="Arial"/>
                <a:sym typeface="Arial"/>
              </a:rPr>
              <a:t>2</a:t>
            </a:r>
            <a:r>
              <a:rPr b="0" i="0" lang="en-US" sz="1800" u="none" cap="none" strike="noStrike">
                <a:solidFill>
                  <a:srgbClr val="000000"/>
                </a:solidFill>
                <a:latin typeface="Arial"/>
                <a:ea typeface="Arial"/>
                <a:cs typeface="Arial"/>
                <a:sym typeface="Arial"/>
              </a:rPr>
              <a:t>KU-Leuven/PSI, IMEC</a:t>
            </a:r>
            <a:endParaRPr/>
          </a:p>
          <a:p>
            <a:pPr indent="-342900" lvl="0" marL="342900" marR="0" rtl="0" algn="ctr">
              <a:lnSpc>
                <a:spcPct val="93000"/>
              </a:lnSpc>
              <a:spcBef>
                <a:spcPts val="400"/>
              </a:spcBef>
              <a:spcAft>
                <a:spcPts val="0"/>
              </a:spcAft>
              <a:buClr>
                <a:srgbClr val="000000"/>
              </a:buClr>
              <a:buSzPts val="1800"/>
              <a:buFont typeface="Arial"/>
              <a:buNone/>
            </a:pPr>
            <a:r>
              <a:rPr b="0" baseline="30000" i="0" lang="en-US" sz="1800" u="none" cap="none" strike="noStrike">
                <a:solidFill>
                  <a:srgbClr val="000000"/>
                </a:solidFill>
                <a:latin typeface="Arial"/>
                <a:ea typeface="Arial"/>
                <a:cs typeface="Arial"/>
                <a:sym typeface="Arial"/>
              </a:rPr>
              <a:t>3</a:t>
            </a:r>
            <a:r>
              <a:rPr b="0" i="0" lang="en-US" sz="1800" u="none" cap="none" strike="noStrike">
                <a:solidFill>
                  <a:srgbClr val="000000"/>
                </a:solidFill>
                <a:latin typeface="Arial"/>
                <a:ea typeface="Arial"/>
                <a:cs typeface="Arial"/>
                <a:sym typeface="Arial"/>
              </a:rPr>
              <a:t>Max Planck Institute for Informatics, Saarland Informatics Campus      </a:t>
            </a:r>
            <a:r>
              <a:rPr b="0" baseline="30000" i="0" lang="en-US" sz="1800" u="none" cap="none" strike="noStrike">
                <a:solidFill>
                  <a:srgbClr val="000000"/>
                </a:solidFill>
                <a:latin typeface="Arial"/>
                <a:ea typeface="Arial"/>
                <a:cs typeface="Arial"/>
                <a:sym typeface="Arial"/>
              </a:rPr>
              <a:t>4</a:t>
            </a:r>
            <a:r>
              <a:rPr b="0" i="0" lang="en-US" sz="1800" u="none" cap="none" strike="noStrike">
                <a:solidFill>
                  <a:srgbClr val="000000"/>
                </a:solidFill>
                <a:latin typeface="Arial"/>
                <a:ea typeface="Arial"/>
                <a:cs typeface="Arial"/>
                <a:sym typeface="Arial"/>
              </a:rPr>
              <a:t>ETH Zurich</a:t>
            </a:r>
            <a:endParaRPr/>
          </a:p>
          <a:p>
            <a:pPr indent="-342900" lvl="0" marL="342900" marR="0" rtl="0" algn="ctr">
              <a:lnSpc>
                <a:spcPct val="93000"/>
              </a:lnSpc>
              <a:spcBef>
                <a:spcPts val="40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Accepted at NIPS 2017</a:t>
            </a:r>
            <a:endParaRPr/>
          </a:p>
        </p:txBody>
      </p:sp>
      <p:pic>
        <p:nvPicPr>
          <p:cNvPr id="116" name="Shape 116"/>
          <p:cNvPicPr preferRelativeResize="0"/>
          <p:nvPr/>
        </p:nvPicPr>
        <p:blipFill rotWithShape="1">
          <a:blip r:embed="rId3">
            <a:alphaModFix/>
          </a:blip>
          <a:srcRect b="0" l="0" r="0" t="0"/>
          <a:stretch/>
        </p:blipFill>
        <p:spPr>
          <a:xfrm>
            <a:off x="0" y="3272300"/>
            <a:ext cx="10080625" cy="4279000"/>
          </a:xfrm>
          <a:prstGeom prst="rect">
            <a:avLst/>
          </a:prstGeom>
          <a:noFill/>
          <a:ln>
            <a:noFill/>
          </a:ln>
        </p:spPr>
      </p:pic>
      <p:pic>
        <p:nvPicPr>
          <p:cNvPr id="117" name="Shape 117"/>
          <p:cNvPicPr preferRelativeResize="0"/>
          <p:nvPr/>
        </p:nvPicPr>
        <p:blipFill rotWithShape="1">
          <a:blip r:embed="rId4">
            <a:alphaModFix/>
          </a:blip>
          <a:srcRect b="0" l="0" r="0" t="0"/>
          <a:stretch/>
        </p:blipFill>
        <p:spPr>
          <a:xfrm>
            <a:off x="182562" y="182562"/>
            <a:ext cx="1735278" cy="623481"/>
          </a:xfrm>
          <a:prstGeom prst="rect">
            <a:avLst/>
          </a:prstGeom>
          <a:noFill/>
          <a:ln>
            <a:noFill/>
          </a:ln>
        </p:spPr>
      </p:pic>
      <p:pic>
        <p:nvPicPr>
          <p:cNvPr id="118" name="Shape 118"/>
          <p:cNvPicPr preferRelativeResize="0"/>
          <p:nvPr/>
        </p:nvPicPr>
        <p:blipFill>
          <a:blip r:embed="rId5">
            <a:alphaModFix/>
          </a:blip>
          <a:stretch>
            <a:fillRect/>
          </a:stretch>
        </p:blipFill>
        <p:spPr>
          <a:xfrm>
            <a:off x="7867525" y="182549"/>
            <a:ext cx="2120695" cy="623500"/>
          </a:xfrm>
          <a:prstGeom prst="rect">
            <a:avLst/>
          </a:prstGeom>
          <a:noFill/>
          <a:ln>
            <a:noFill/>
          </a:ln>
        </p:spPr>
      </p:pic>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grpSp>
        <p:nvGrpSpPr>
          <p:cNvPr id="518" name="Shape 518"/>
          <p:cNvGrpSpPr/>
          <p:nvPr/>
        </p:nvGrpSpPr>
        <p:grpSpPr>
          <a:xfrm>
            <a:off x="452245" y="1420595"/>
            <a:ext cx="7848456" cy="5683694"/>
            <a:chOff x="-8501895" y="-3062538"/>
            <a:chExt cx="7534276" cy="5456171"/>
          </a:xfrm>
        </p:grpSpPr>
        <p:pic>
          <p:nvPicPr>
            <p:cNvPr id="519" name="Shape 519"/>
            <p:cNvPicPr preferRelativeResize="0"/>
            <p:nvPr/>
          </p:nvPicPr>
          <p:blipFill rotWithShape="1">
            <a:blip r:embed="rId3">
              <a:alphaModFix/>
            </a:blip>
            <a:srcRect b="0" l="0" r="24179" t="0"/>
            <a:stretch/>
          </p:blipFill>
          <p:spPr>
            <a:xfrm>
              <a:off x="-6982497" y="-1421439"/>
              <a:ext cx="904000" cy="1192300"/>
            </a:xfrm>
            <a:prstGeom prst="rect">
              <a:avLst/>
            </a:prstGeom>
            <a:noFill/>
            <a:ln>
              <a:noFill/>
            </a:ln>
          </p:spPr>
        </p:pic>
        <p:pic>
          <p:nvPicPr>
            <p:cNvPr id="520" name="Shape 520"/>
            <p:cNvPicPr preferRelativeResize="0"/>
            <p:nvPr/>
          </p:nvPicPr>
          <p:blipFill rotWithShape="1">
            <a:blip r:embed="rId4">
              <a:alphaModFix/>
            </a:blip>
            <a:srcRect b="0" l="8347" r="26386" t="0"/>
            <a:stretch/>
          </p:blipFill>
          <p:spPr>
            <a:xfrm>
              <a:off x="-7584501" y="-1435205"/>
              <a:ext cx="753000" cy="1218325"/>
            </a:xfrm>
            <a:prstGeom prst="rect">
              <a:avLst/>
            </a:prstGeom>
            <a:noFill/>
            <a:ln>
              <a:noFill/>
            </a:ln>
          </p:spPr>
        </p:pic>
        <p:pic>
          <p:nvPicPr>
            <p:cNvPr id="521" name="Shape 521"/>
            <p:cNvPicPr preferRelativeResize="0"/>
            <p:nvPr/>
          </p:nvPicPr>
          <p:blipFill>
            <a:blip r:embed="rId5">
              <a:alphaModFix/>
            </a:blip>
            <a:stretch>
              <a:fillRect/>
            </a:stretch>
          </p:blipFill>
          <p:spPr>
            <a:xfrm>
              <a:off x="-6752296" y="-121762"/>
              <a:ext cx="609600" cy="1219200"/>
            </a:xfrm>
            <a:prstGeom prst="rect">
              <a:avLst/>
            </a:prstGeom>
            <a:noFill/>
            <a:ln>
              <a:noFill/>
            </a:ln>
          </p:spPr>
        </p:pic>
        <p:pic>
          <p:nvPicPr>
            <p:cNvPr id="522" name="Shape 522"/>
            <p:cNvPicPr preferRelativeResize="0"/>
            <p:nvPr/>
          </p:nvPicPr>
          <p:blipFill>
            <a:blip r:embed="rId6">
              <a:alphaModFix/>
            </a:blip>
            <a:stretch>
              <a:fillRect/>
            </a:stretch>
          </p:blipFill>
          <p:spPr>
            <a:xfrm>
              <a:off x="-8289045" y="-137806"/>
              <a:ext cx="609600" cy="1219200"/>
            </a:xfrm>
            <a:prstGeom prst="rect">
              <a:avLst/>
            </a:prstGeom>
            <a:noFill/>
            <a:ln>
              <a:noFill/>
            </a:ln>
          </p:spPr>
        </p:pic>
        <p:pic>
          <p:nvPicPr>
            <p:cNvPr id="523" name="Shape 523"/>
            <p:cNvPicPr preferRelativeResize="0"/>
            <p:nvPr/>
          </p:nvPicPr>
          <p:blipFill>
            <a:blip r:embed="rId7">
              <a:alphaModFix/>
            </a:blip>
            <a:stretch>
              <a:fillRect/>
            </a:stretch>
          </p:blipFill>
          <p:spPr>
            <a:xfrm>
              <a:off x="-3481006" y="-125421"/>
              <a:ext cx="609600" cy="1219200"/>
            </a:xfrm>
            <a:prstGeom prst="rect">
              <a:avLst/>
            </a:prstGeom>
            <a:noFill/>
            <a:ln>
              <a:noFill/>
            </a:ln>
          </p:spPr>
        </p:pic>
        <p:pic>
          <p:nvPicPr>
            <p:cNvPr id="524" name="Shape 524"/>
            <p:cNvPicPr preferRelativeResize="0"/>
            <p:nvPr/>
          </p:nvPicPr>
          <p:blipFill>
            <a:blip r:embed="rId8">
              <a:alphaModFix/>
            </a:blip>
            <a:stretch>
              <a:fillRect/>
            </a:stretch>
          </p:blipFill>
          <p:spPr>
            <a:xfrm>
              <a:off x="-7521426" y="-137880"/>
              <a:ext cx="609600" cy="1219200"/>
            </a:xfrm>
            <a:prstGeom prst="rect">
              <a:avLst/>
            </a:prstGeom>
            <a:noFill/>
            <a:ln>
              <a:noFill/>
            </a:ln>
          </p:spPr>
        </p:pic>
        <p:pic>
          <p:nvPicPr>
            <p:cNvPr id="525" name="Shape 525"/>
            <p:cNvPicPr preferRelativeResize="0"/>
            <p:nvPr/>
          </p:nvPicPr>
          <p:blipFill>
            <a:blip r:embed="rId9">
              <a:alphaModFix/>
            </a:blip>
            <a:stretch>
              <a:fillRect/>
            </a:stretch>
          </p:blipFill>
          <p:spPr>
            <a:xfrm>
              <a:off x="-4299693" y="-124046"/>
              <a:ext cx="609600" cy="1219200"/>
            </a:xfrm>
            <a:prstGeom prst="rect">
              <a:avLst/>
            </a:prstGeom>
            <a:noFill/>
            <a:ln>
              <a:noFill/>
            </a:ln>
          </p:spPr>
        </p:pic>
        <p:pic>
          <p:nvPicPr>
            <p:cNvPr id="526" name="Shape 526"/>
            <p:cNvPicPr preferRelativeResize="0"/>
            <p:nvPr/>
          </p:nvPicPr>
          <p:blipFill>
            <a:blip r:embed="rId10">
              <a:alphaModFix/>
            </a:blip>
            <a:stretch>
              <a:fillRect/>
            </a:stretch>
          </p:blipFill>
          <p:spPr>
            <a:xfrm>
              <a:off x="-1874859" y="-119686"/>
              <a:ext cx="609600" cy="1219200"/>
            </a:xfrm>
            <a:prstGeom prst="rect">
              <a:avLst/>
            </a:prstGeom>
            <a:noFill/>
            <a:ln>
              <a:noFill/>
            </a:ln>
          </p:spPr>
        </p:pic>
        <p:pic>
          <p:nvPicPr>
            <p:cNvPr id="527" name="Shape 527"/>
            <p:cNvPicPr preferRelativeResize="0"/>
            <p:nvPr/>
          </p:nvPicPr>
          <p:blipFill>
            <a:blip r:embed="rId11">
              <a:alphaModFix/>
            </a:blip>
            <a:stretch>
              <a:fillRect/>
            </a:stretch>
          </p:blipFill>
          <p:spPr>
            <a:xfrm>
              <a:off x="-2681215" y="-126483"/>
              <a:ext cx="609600" cy="1219200"/>
            </a:xfrm>
            <a:prstGeom prst="rect">
              <a:avLst/>
            </a:prstGeom>
            <a:noFill/>
            <a:ln>
              <a:noFill/>
            </a:ln>
          </p:spPr>
        </p:pic>
        <p:pic>
          <p:nvPicPr>
            <p:cNvPr id="528" name="Shape 528"/>
            <p:cNvPicPr preferRelativeResize="0"/>
            <p:nvPr/>
          </p:nvPicPr>
          <p:blipFill>
            <a:blip r:embed="rId12">
              <a:alphaModFix/>
            </a:blip>
            <a:stretch>
              <a:fillRect/>
            </a:stretch>
          </p:blipFill>
          <p:spPr>
            <a:xfrm>
              <a:off x="-5042406" y="-126530"/>
              <a:ext cx="609600" cy="1219200"/>
            </a:xfrm>
            <a:prstGeom prst="rect">
              <a:avLst/>
            </a:prstGeom>
            <a:noFill/>
            <a:ln>
              <a:noFill/>
            </a:ln>
          </p:spPr>
        </p:pic>
        <p:pic>
          <p:nvPicPr>
            <p:cNvPr id="529" name="Shape 529"/>
            <p:cNvPicPr preferRelativeResize="0"/>
            <p:nvPr/>
          </p:nvPicPr>
          <p:blipFill>
            <a:blip r:embed="rId13">
              <a:alphaModFix/>
            </a:blip>
            <a:stretch>
              <a:fillRect/>
            </a:stretch>
          </p:blipFill>
          <p:spPr>
            <a:xfrm>
              <a:off x="-5842387" y="-131155"/>
              <a:ext cx="609600" cy="1219200"/>
            </a:xfrm>
            <a:prstGeom prst="rect">
              <a:avLst/>
            </a:prstGeom>
            <a:noFill/>
            <a:ln>
              <a:noFill/>
            </a:ln>
          </p:spPr>
        </p:pic>
        <p:pic>
          <p:nvPicPr>
            <p:cNvPr id="530" name="Shape 530"/>
            <p:cNvPicPr preferRelativeResize="0"/>
            <p:nvPr/>
          </p:nvPicPr>
          <p:blipFill>
            <a:blip r:embed="rId14">
              <a:alphaModFix/>
            </a:blip>
            <a:stretch>
              <a:fillRect/>
            </a:stretch>
          </p:blipFill>
          <p:spPr>
            <a:xfrm>
              <a:off x="-8304824" y="1172403"/>
              <a:ext cx="609600" cy="1219200"/>
            </a:xfrm>
            <a:prstGeom prst="rect">
              <a:avLst/>
            </a:prstGeom>
            <a:noFill/>
            <a:ln>
              <a:noFill/>
            </a:ln>
          </p:spPr>
        </p:pic>
        <p:pic>
          <p:nvPicPr>
            <p:cNvPr id="531" name="Shape 531"/>
            <p:cNvPicPr preferRelativeResize="0"/>
            <p:nvPr/>
          </p:nvPicPr>
          <p:blipFill>
            <a:blip r:embed="rId15">
              <a:alphaModFix/>
            </a:blip>
            <a:stretch>
              <a:fillRect/>
            </a:stretch>
          </p:blipFill>
          <p:spPr>
            <a:xfrm>
              <a:off x="-7537205" y="1172344"/>
              <a:ext cx="609600" cy="1219200"/>
            </a:xfrm>
            <a:prstGeom prst="rect">
              <a:avLst/>
            </a:prstGeom>
            <a:noFill/>
            <a:ln>
              <a:noFill/>
            </a:ln>
          </p:spPr>
        </p:pic>
        <p:pic>
          <p:nvPicPr>
            <p:cNvPr id="532" name="Shape 532"/>
            <p:cNvPicPr preferRelativeResize="0"/>
            <p:nvPr/>
          </p:nvPicPr>
          <p:blipFill>
            <a:blip r:embed="rId16">
              <a:alphaModFix/>
            </a:blip>
            <a:stretch>
              <a:fillRect/>
            </a:stretch>
          </p:blipFill>
          <p:spPr>
            <a:xfrm>
              <a:off x="-6768075" y="1172657"/>
              <a:ext cx="609600" cy="1219200"/>
            </a:xfrm>
            <a:prstGeom prst="rect">
              <a:avLst/>
            </a:prstGeom>
            <a:noFill/>
            <a:ln>
              <a:noFill/>
            </a:ln>
          </p:spPr>
        </p:pic>
        <p:pic>
          <p:nvPicPr>
            <p:cNvPr id="533" name="Shape 533"/>
            <p:cNvPicPr preferRelativeResize="0"/>
            <p:nvPr/>
          </p:nvPicPr>
          <p:blipFill>
            <a:blip r:embed="rId17">
              <a:alphaModFix/>
            </a:blip>
            <a:stretch>
              <a:fillRect/>
            </a:stretch>
          </p:blipFill>
          <p:spPr>
            <a:xfrm>
              <a:off x="-3495344" y="1174116"/>
              <a:ext cx="609600" cy="1219200"/>
            </a:xfrm>
            <a:prstGeom prst="rect">
              <a:avLst/>
            </a:prstGeom>
            <a:noFill/>
            <a:ln>
              <a:noFill/>
            </a:ln>
          </p:spPr>
        </p:pic>
        <p:pic>
          <p:nvPicPr>
            <p:cNvPr id="534" name="Shape 534"/>
            <p:cNvPicPr preferRelativeResize="0"/>
            <p:nvPr/>
          </p:nvPicPr>
          <p:blipFill>
            <a:blip r:embed="rId18">
              <a:alphaModFix/>
            </a:blip>
            <a:stretch>
              <a:fillRect/>
            </a:stretch>
          </p:blipFill>
          <p:spPr>
            <a:xfrm>
              <a:off x="-4307751" y="1174433"/>
              <a:ext cx="609600" cy="1219200"/>
            </a:xfrm>
            <a:prstGeom prst="rect">
              <a:avLst/>
            </a:prstGeom>
            <a:noFill/>
            <a:ln>
              <a:noFill/>
            </a:ln>
          </p:spPr>
        </p:pic>
        <p:pic>
          <p:nvPicPr>
            <p:cNvPr id="535" name="Shape 535"/>
            <p:cNvPicPr preferRelativeResize="0"/>
            <p:nvPr/>
          </p:nvPicPr>
          <p:blipFill>
            <a:blip r:embed="rId19">
              <a:alphaModFix/>
            </a:blip>
            <a:stretch>
              <a:fillRect/>
            </a:stretch>
          </p:blipFill>
          <p:spPr>
            <a:xfrm>
              <a:off x="-1886405" y="1165822"/>
              <a:ext cx="609600" cy="1219200"/>
            </a:xfrm>
            <a:prstGeom prst="rect">
              <a:avLst/>
            </a:prstGeom>
            <a:noFill/>
            <a:ln>
              <a:noFill/>
            </a:ln>
          </p:spPr>
        </p:pic>
        <p:pic>
          <p:nvPicPr>
            <p:cNvPr id="536" name="Shape 536"/>
            <p:cNvPicPr preferRelativeResize="0"/>
            <p:nvPr/>
          </p:nvPicPr>
          <p:blipFill>
            <a:blip r:embed="rId20">
              <a:alphaModFix/>
            </a:blip>
            <a:stretch>
              <a:fillRect/>
            </a:stretch>
          </p:blipFill>
          <p:spPr>
            <a:xfrm>
              <a:off x="-5053094" y="1164739"/>
              <a:ext cx="609600" cy="1219200"/>
            </a:xfrm>
            <a:prstGeom prst="rect">
              <a:avLst/>
            </a:prstGeom>
            <a:noFill/>
            <a:ln>
              <a:noFill/>
            </a:ln>
          </p:spPr>
        </p:pic>
        <p:pic>
          <p:nvPicPr>
            <p:cNvPr id="537" name="Shape 537"/>
            <p:cNvPicPr preferRelativeResize="0"/>
            <p:nvPr/>
          </p:nvPicPr>
          <p:blipFill>
            <a:blip r:embed="rId21">
              <a:alphaModFix/>
            </a:blip>
            <a:stretch>
              <a:fillRect/>
            </a:stretch>
          </p:blipFill>
          <p:spPr>
            <a:xfrm>
              <a:off x="-5858983" y="1167218"/>
              <a:ext cx="609600" cy="1219200"/>
            </a:xfrm>
            <a:prstGeom prst="rect">
              <a:avLst/>
            </a:prstGeom>
            <a:noFill/>
            <a:ln>
              <a:noFill/>
            </a:ln>
          </p:spPr>
        </p:pic>
        <p:sp>
          <p:nvSpPr>
            <p:cNvPr id="538" name="Shape 538"/>
            <p:cNvSpPr txBox="1"/>
            <p:nvPr/>
          </p:nvSpPr>
          <p:spPr>
            <a:xfrm>
              <a:off x="-6989246" y="-2972069"/>
              <a:ext cx="1129500" cy="567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Target image(GT)</a:t>
              </a:r>
              <a:endParaRPr sz="900">
                <a:latin typeface="Times New Roman"/>
                <a:ea typeface="Times New Roman"/>
                <a:cs typeface="Times New Roman"/>
                <a:sym typeface="Times New Roman"/>
              </a:endParaRPr>
            </a:p>
            <a:p>
              <a:pPr indent="0" lvl="0" marL="0" rtl="0" algn="ctr">
                <a:spcBef>
                  <a:spcPts val="0"/>
                </a:spcBef>
                <a:spcAft>
                  <a:spcPts val="0"/>
                </a:spcAft>
                <a:buNone/>
              </a:pPr>
              <a:r>
                <a:t/>
              </a:r>
              <a:endParaRPr sz="900">
                <a:latin typeface="Times New Roman"/>
                <a:ea typeface="Times New Roman"/>
                <a:cs typeface="Times New Roman"/>
                <a:sym typeface="Times New Roman"/>
              </a:endParaRPr>
            </a:p>
            <a:p>
              <a:pPr indent="0" lvl="0" marL="0" rtl="0">
                <a:spcBef>
                  <a:spcPts val="0"/>
                </a:spcBef>
                <a:spcAft>
                  <a:spcPts val="0"/>
                </a:spcAft>
                <a:buNone/>
              </a:pPr>
              <a:r>
                <a:t/>
              </a:r>
              <a:endParaRPr sz="900"/>
            </a:p>
          </p:txBody>
        </p:sp>
        <p:sp>
          <p:nvSpPr>
            <p:cNvPr id="539" name="Shape 539"/>
            <p:cNvSpPr txBox="1"/>
            <p:nvPr/>
          </p:nvSpPr>
          <p:spPr>
            <a:xfrm>
              <a:off x="-8501895" y="-2961094"/>
              <a:ext cx="11295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Condition image</a:t>
              </a:r>
              <a:endParaRPr sz="900"/>
            </a:p>
          </p:txBody>
        </p:sp>
        <p:sp>
          <p:nvSpPr>
            <p:cNvPr id="540" name="Shape 540"/>
            <p:cNvSpPr txBox="1"/>
            <p:nvPr/>
          </p:nvSpPr>
          <p:spPr>
            <a:xfrm>
              <a:off x="-3948000" y="-3043766"/>
              <a:ext cx="1459200" cy="4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G1-poseMaskLoss </a:t>
              </a:r>
              <a:endParaRPr sz="900">
                <a:solidFill>
                  <a:srgbClr val="FF0000"/>
                </a:solidFill>
                <a:latin typeface="Times New Roman"/>
                <a:ea typeface="Times New Roman"/>
                <a:cs typeface="Times New Roman"/>
                <a:sym typeface="Times New Roman"/>
              </a:endParaRPr>
            </a:p>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(our coarse result)</a:t>
              </a:r>
              <a:endParaRPr sz="900">
                <a:solidFill>
                  <a:srgbClr val="FF0000"/>
                </a:solidFill>
              </a:endParaRPr>
            </a:p>
          </p:txBody>
        </p:sp>
        <p:sp>
          <p:nvSpPr>
            <p:cNvPr id="541" name="Shape 541"/>
            <p:cNvSpPr txBox="1"/>
            <p:nvPr/>
          </p:nvSpPr>
          <p:spPr>
            <a:xfrm>
              <a:off x="-4534099" y="-2953269"/>
              <a:ext cx="1153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G1-L1</a:t>
              </a:r>
              <a:endParaRPr sz="900">
                <a:latin typeface="Times New Roman"/>
                <a:ea typeface="Times New Roman"/>
                <a:cs typeface="Times New Roman"/>
                <a:sym typeface="Times New Roman"/>
              </a:endParaRPr>
            </a:p>
          </p:txBody>
        </p:sp>
        <p:sp>
          <p:nvSpPr>
            <p:cNvPr id="542" name="Shape 542"/>
            <p:cNvSpPr txBox="1"/>
            <p:nvPr/>
          </p:nvSpPr>
          <p:spPr>
            <a:xfrm>
              <a:off x="-7633370" y="-3018548"/>
              <a:ext cx="8493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Target pose</a:t>
              </a:r>
              <a:endParaRPr sz="900">
                <a:latin typeface="Times New Roman"/>
                <a:ea typeface="Times New Roman"/>
                <a:cs typeface="Times New Roman"/>
                <a:sym typeface="Times New Roman"/>
              </a:endParaRPr>
            </a:p>
          </p:txBody>
        </p:sp>
        <p:sp>
          <p:nvSpPr>
            <p:cNvPr id="543" name="Shape 543"/>
            <p:cNvSpPr txBox="1"/>
            <p:nvPr/>
          </p:nvSpPr>
          <p:spPr>
            <a:xfrm>
              <a:off x="-2844279" y="-2995544"/>
              <a:ext cx="8169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G1+D</a:t>
              </a:r>
              <a:endParaRPr sz="900"/>
            </a:p>
          </p:txBody>
        </p:sp>
        <p:sp>
          <p:nvSpPr>
            <p:cNvPr id="544" name="Shape 544"/>
            <p:cNvSpPr txBox="1"/>
            <p:nvPr/>
          </p:nvSpPr>
          <p:spPr>
            <a:xfrm>
              <a:off x="-2212619" y="-3022571"/>
              <a:ext cx="12450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G1+G2+D</a:t>
              </a:r>
              <a:endParaRPr sz="900">
                <a:solidFill>
                  <a:srgbClr val="FF0000"/>
                </a:solidFill>
                <a:latin typeface="Times New Roman"/>
                <a:ea typeface="Times New Roman"/>
                <a:cs typeface="Times New Roman"/>
                <a:sym typeface="Times New Roman"/>
              </a:endParaRPr>
            </a:p>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(our refined result)</a:t>
              </a:r>
              <a:endParaRPr sz="900">
                <a:solidFill>
                  <a:srgbClr val="FF0000"/>
                </a:solidFill>
              </a:endParaRPr>
            </a:p>
          </p:txBody>
        </p:sp>
        <p:sp>
          <p:nvSpPr>
            <p:cNvPr id="545" name="Shape 545"/>
            <p:cNvSpPr txBox="1"/>
            <p:nvPr/>
          </p:nvSpPr>
          <p:spPr>
            <a:xfrm>
              <a:off x="-5316801" y="-2972069"/>
              <a:ext cx="11295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G1-HME-L1</a:t>
              </a:r>
              <a:endParaRPr sz="900">
                <a:latin typeface="Times New Roman"/>
                <a:ea typeface="Times New Roman"/>
                <a:cs typeface="Times New Roman"/>
                <a:sym typeface="Times New Roman"/>
              </a:endParaRPr>
            </a:p>
          </p:txBody>
        </p:sp>
        <p:sp>
          <p:nvSpPr>
            <p:cNvPr id="546" name="Shape 546"/>
            <p:cNvSpPr txBox="1"/>
            <p:nvPr/>
          </p:nvSpPr>
          <p:spPr>
            <a:xfrm>
              <a:off x="-6078151" y="-2999541"/>
              <a:ext cx="10302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G1-CE-L1</a:t>
              </a:r>
              <a:endParaRPr sz="900">
                <a:latin typeface="Times New Roman"/>
                <a:ea typeface="Times New Roman"/>
                <a:cs typeface="Times New Roman"/>
                <a:sym typeface="Times New Roman"/>
              </a:endParaRPr>
            </a:p>
          </p:txBody>
        </p:sp>
        <p:pic>
          <p:nvPicPr>
            <p:cNvPr id="547" name="Shape 547"/>
            <p:cNvPicPr preferRelativeResize="0"/>
            <p:nvPr/>
          </p:nvPicPr>
          <p:blipFill rotWithShape="1">
            <a:blip r:embed="rId22">
              <a:alphaModFix/>
            </a:blip>
            <a:srcRect b="0" l="16457" r="0" t="0"/>
            <a:stretch/>
          </p:blipFill>
          <p:spPr>
            <a:xfrm>
              <a:off x="-8346000" y="-2665622"/>
              <a:ext cx="1013836" cy="1192307"/>
            </a:xfrm>
            <a:prstGeom prst="rect">
              <a:avLst/>
            </a:prstGeom>
            <a:noFill/>
            <a:ln>
              <a:noFill/>
            </a:ln>
          </p:spPr>
        </p:pic>
        <p:pic>
          <p:nvPicPr>
            <p:cNvPr id="548" name="Shape 548"/>
            <p:cNvPicPr preferRelativeResize="0"/>
            <p:nvPr/>
          </p:nvPicPr>
          <p:blipFill rotWithShape="1">
            <a:blip r:embed="rId23">
              <a:alphaModFix/>
            </a:blip>
            <a:srcRect b="0" l="0" r="20979" t="0"/>
            <a:stretch/>
          </p:blipFill>
          <p:spPr>
            <a:xfrm>
              <a:off x="-7075238" y="-2665627"/>
              <a:ext cx="958950" cy="1192325"/>
            </a:xfrm>
            <a:prstGeom prst="rect">
              <a:avLst/>
            </a:prstGeom>
            <a:noFill/>
            <a:ln>
              <a:noFill/>
            </a:ln>
          </p:spPr>
        </p:pic>
        <p:pic>
          <p:nvPicPr>
            <p:cNvPr id="549" name="Shape 549"/>
            <p:cNvPicPr preferRelativeResize="0"/>
            <p:nvPr/>
          </p:nvPicPr>
          <p:blipFill rotWithShape="1">
            <a:blip r:embed="rId24">
              <a:alphaModFix/>
            </a:blip>
            <a:srcRect b="0" l="25304" r="16457" t="0"/>
            <a:stretch/>
          </p:blipFill>
          <p:spPr>
            <a:xfrm>
              <a:off x="-3555005" y="-2665627"/>
              <a:ext cx="706725" cy="1192325"/>
            </a:xfrm>
            <a:prstGeom prst="rect">
              <a:avLst/>
            </a:prstGeom>
            <a:noFill/>
            <a:ln>
              <a:noFill/>
            </a:ln>
          </p:spPr>
        </p:pic>
        <p:pic>
          <p:nvPicPr>
            <p:cNvPr id="550" name="Shape 550"/>
            <p:cNvPicPr preferRelativeResize="0"/>
            <p:nvPr/>
          </p:nvPicPr>
          <p:blipFill rotWithShape="1">
            <a:blip r:embed="rId25">
              <a:alphaModFix/>
            </a:blip>
            <a:srcRect b="0" l="25505" r="17689" t="0"/>
            <a:stretch/>
          </p:blipFill>
          <p:spPr>
            <a:xfrm>
              <a:off x="-2764978" y="-2666927"/>
              <a:ext cx="689350" cy="1192300"/>
            </a:xfrm>
            <a:prstGeom prst="rect">
              <a:avLst/>
            </a:prstGeom>
            <a:noFill/>
            <a:ln>
              <a:noFill/>
            </a:ln>
          </p:spPr>
        </p:pic>
        <p:pic>
          <p:nvPicPr>
            <p:cNvPr id="551" name="Shape 551"/>
            <p:cNvPicPr preferRelativeResize="0"/>
            <p:nvPr/>
          </p:nvPicPr>
          <p:blipFill rotWithShape="1">
            <a:blip r:embed="rId26">
              <a:alphaModFix/>
            </a:blip>
            <a:srcRect b="0" l="16457" r="16229" t="0"/>
            <a:stretch/>
          </p:blipFill>
          <p:spPr>
            <a:xfrm>
              <a:off x="-1993864" y="-2664578"/>
              <a:ext cx="816850" cy="1192325"/>
            </a:xfrm>
            <a:prstGeom prst="rect">
              <a:avLst/>
            </a:prstGeom>
            <a:noFill/>
            <a:ln>
              <a:noFill/>
            </a:ln>
          </p:spPr>
        </p:pic>
        <p:pic>
          <p:nvPicPr>
            <p:cNvPr id="552" name="Shape 552"/>
            <p:cNvPicPr preferRelativeResize="0"/>
            <p:nvPr/>
          </p:nvPicPr>
          <p:blipFill rotWithShape="1">
            <a:blip r:embed="rId27">
              <a:alphaModFix/>
            </a:blip>
            <a:srcRect b="0" l="17433" r="18635" t="0"/>
            <a:stretch/>
          </p:blipFill>
          <p:spPr>
            <a:xfrm>
              <a:off x="-7596512" y="-2665622"/>
              <a:ext cx="775770" cy="1192332"/>
            </a:xfrm>
            <a:prstGeom prst="rect">
              <a:avLst/>
            </a:prstGeom>
            <a:noFill/>
            <a:ln>
              <a:noFill/>
            </a:ln>
          </p:spPr>
        </p:pic>
        <p:pic>
          <p:nvPicPr>
            <p:cNvPr id="553" name="Shape 553"/>
            <p:cNvPicPr preferRelativeResize="0"/>
            <p:nvPr/>
          </p:nvPicPr>
          <p:blipFill rotWithShape="1">
            <a:blip r:embed="rId28">
              <a:alphaModFix/>
            </a:blip>
            <a:srcRect b="0" l="20980" r="18763" t="0"/>
            <a:stretch/>
          </p:blipFill>
          <p:spPr>
            <a:xfrm>
              <a:off x="-5923798" y="-2665627"/>
              <a:ext cx="731225" cy="1192325"/>
            </a:xfrm>
            <a:prstGeom prst="rect">
              <a:avLst/>
            </a:prstGeom>
            <a:noFill/>
            <a:ln>
              <a:noFill/>
            </a:ln>
          </p:spPr>
        </p:pic>
        <p:pic>
          <p:nvPicPr>
            <p:cNvPr id="554" name="Shape 554"/>
            <p:cNvPicPr preferRelativeResize="0"/>
            <p:nvPr/>
          </p:nvPicPr>
          <p:blipFill rotWithShape="1">
            <a:blip r:embed="rId29">
              <a:alphaModFix/>
            </a:blip>
            <a:srcRect b="0" l="20981" r="20783" t="0"/>
            <a:stretch/>
          </p:blipFill>
          <p:spPr>
            <a:xfrm>
              <a:off x="-5094100" y="-2665627"/>
              <a:ext cx="706725" cy="1192325"/>
            </a:xfrm>
            <a:prstGeom prst="rect">
              <a:avLst/>
            </a:prstGeom>
            <a:noFill/>
            <a:ln>
              <a:noFill/>
            </a:ln>
          </p:spPr>
        </p:pic>
        <p:pic>
          <p:nvPicPr>
            <p:cNvPr id="555" name="Shape 555"/>
            <p:cNvPicPr preferRelativeResize="0"/>
            <p:nvPr/>
          </p:nvPicPr>
          <p:blipFill rotWithShape="1">
            <a:blip r:embed="rId30">
              <a:alphaModFix/>
            </a:blip>
            <a:srcRect b="0" l="25508" r="16254" t="0"/>
            <a:stretch/>
          </p:blipFill>
          <p:spPr>
            <a:xfrm>
              <a:off x="-4344972" y="-2665627"/>
              <a:ext cx="706725" cy="1192325"/>
            </a:xfrm>
            <a:prstGeom prst="rect">
              <a:avLst/>
            </a:prstGeom>
            <a:noFill/>
            <a:ln>
              <a:noFill/>
            </a:ln>
          </p:spPr>
        </p:pic>
        <p:pic>
          <p:nvPicPr>
            <p:cNvPr id="556" name="Shape 556"/>
            <p:cNvPicPr preferRelativeResize="0"/>
            <p:nvPr/>
          </p:nvPicPr>
          <p:blipFill>
            <a:blip r:embed="rId31">
              <a:alphaModFix/>
            </a:blip>
            <a:stretch>
              <a:fillRect/>
            </a:stretch>
          </p:blipFill>
          <p:spPr>
            <a:xfrm>
              <a:off x="-2681303" y="1166050"/>
              <a:ext cx="609600" cy="1219200"/>
            </a:xfrm>
            <a:prstGeom prst="rect">
              <a:avLst/>
            </a:prstGeom>
            <a:noFill/>
            <a:ln>
              <a:noFill/>
            </a:ln>
          </p:spPr>
        </p:pic>
        <p:sp>
          <p:nvSpPr>
            <p:cNvPr id="557" name="Shape 557"/>
            <p:cNvSpPr txBox="1"/>
            <p:nvPr/>
          </p:nvSpPr>
          <p:spPr>
            <a:xfrm>
              <a:off x="-8349498"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1</a:t>
              </a:r>
              <a:endParaRPr b="1" sz="800">
                <a:latin typeface="Courier New"/>
                <a:ea typeface="Courier New"/>
                <a:cs typeface="Courier New"/>
                <a:sym typeface="Courier New"/>
              </a:endParaRPr>
            </a:p>
          </p:txBody>
        </p:sp>
        <p:sp>
          <p:nvSpPr>
            <p:cNvPr id="558" name="Shape 558"/>
            <p:cNvSpPr txBox="1"/>
            <p:nvPr/>
          </p:nvSpPr>
          <p:spPr>
            <a:xfrm>
              <a:off x="-7587498"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2</a:t>
              </a:r>
              <a:endParaRPr b="1" sz="800">
                <a:latin typeface="Courier New"/>
                <a:ea typeface="Courier New"/>
                <a:cs typeface="Courier New"/>
                <a:sym typeface="Courier New"/>
              </a:endParaRPr>
            </a:p>
          </p:txBody>
        </p:sp>
        <p:sp>
          <p:nvSpPr>
            <p:cNvPr id="559" name="Shape 559"/>
            <p:cNvSpPr txBox="1"/>
            <p:nvPr/>
          </p:nvSpPr>
          <p:spPr>
            <a:xfrm>
              <a:off x="-6825498"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3</a:t>
              </a:r>
              <a:endParaRPr b="1" sz="800">
                <a:latin typeface="Courier New"/>
                <a:ea typeface="Courier New"/>
                <a:cs typeface="Courier New"/>
                <a:sym typeface="Courier New"/>
              </a:endParaRPr>
            </a:p>
          </p:txBody>
        </p:sp>
        <p:sp>
          <p:nvSpPr>
            <p:cNvPr id="560" name="Shape 560"/>
            <p:cNvSpPr txBox="1"/>
            <p:nvPr/>
          </p:nvSpPr>
          <p:spPr>
            <a:xfrm>
              <a:off x="-5952929"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4</a:t>
              </a:r>
              <a:endParaRPr b="1" sz="800">
                <a:latin typeface="Courier New"/>
                <a:ea typeface="Courier New"/>
                <a:cs typeface="Courier New"/>
                <a:sym typeface="Courier New"/>
              </a:endParaRPr>
            </a:p>
          </p:txBody>
        </p:sp>
        <p:sp>
          <p:nvSpPr>
            <p:cNvPr id="561" name="Shape 561"/>
            <p:cNvSpPr txBox="1"/>
            <p:nvPr/>
          </p:nvSpPr>
          <p:spPr>
            <a:xfrm>
              <a:off x="-5114729"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5</a:t>
              </a:r>
              <a:endParaRPr b="1" sz="800">
                <a:latin typeface="Courier New"/>
                <a:ea typeface="Courier New"/>
                <a:cs typeface="Courier New"/>
                <a:sym typeface="Courier New"/>
              </a:endParaRPr>
            </a:p>
          </p:txBody>
        </p:sp>
        <p:sp>
          <p:nvSpPr>
            <p:cNvPr id="562" name="Shape 562"/>
            <p:cNvSpPr txBox="1"/>
            <p:nvPr/>
          </p:nvSpPr>
          <p:spPr>
            <a:xfrm>
              <a:off x="-4352729"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6</a:t>
              </a:r>
              <a:endParaRPr b="1" sz="800">
                <a:latin typeface="Courier New"/>
                <a:ea typeface="Courier New"/>
                <a:cs typeface="Courier New"/>
                <a:sym typeface="Courier New"/>
              </a:endParaRPr>
            </a:p>
          </p:txBody>
        </p:sp>
        <p:sp>
          <p:nvSpPr>
            <p:cNvPr id="563" name="Shape 563"/>
            <p:cNvSpPr txBox="1"/>
            <p:nvPr/>
          </p:nvSpPr>
          <p:spPr>
            <a:xfrm>
              <a:off x="-3655340" y="-3062295"/>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7</a:t>
              </a:r>
              <a:endParaRPr b="1" sz="800">
                <a:latin typeface="Courier New"/>
                <a:ea typeface="Courier New"/>
                <a:cs typeface="Courier New"/>
                <a:sym typeface="Courier New"/>
              </a:endParaRPr>
            </a:p>
          </p:txBody>
        </p:sp>
        <p:sp>
          <p:nvSpPr>
            <p:cNvPr id="564" name="Shape 564"/>
            <p:cNvSpPr txBox="1"/>
            <p:nvPr/>
          </p:nvSpPr>
          <p:spPr>
            <a:xfrm>
              <a:off x="-2801885"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8</a:t>
              </a:r>
              <a:endParaRPr b="1" sz="800">
                <a:latin typeface="Courier New"/>
                <a:ea typeface="Courier New"/>
                <a:cs typeface="Courier New"/>
                <a:sym typeface="Courier New"/>
              </a:endParaRPr>
            </a:p>
          </p:txBody>
        </p:sp>
        <p:sp>
          <p:nvSpPr>
            <p:cNvPr id="565" name="Shape 565"/>
            <p:cNvSpPr txBox="1"/>
            <p:nvPr/>
          </p:nvSpPr>
          <p:spPr>
            <a:xfrm>
              <a:off x="-1937109" y="-3062512"/>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9</a:t>
              </a:r>
              <a:endParaRPr b="1" sz="800">
                <a:latin typeface="Courier New"/>
                <a:ea typeface="Courier New"/>
                <a:cs typeface="Courier New"/>
                <a:sym typeface="Courier New"/>
              </a:endParaRPr>
            </a:p>
          </p:txBody>
        </p:sp>
        <p:pic>
          <p:nvPicPr>
            <p:cNvPr id="566" name="Shape 566"/>
            <p:cNvPicPr preferRelativeResize="0"/>
            <p:nvPr/>
          </p:nvPicPr>
          <p:blipFill rotWithShape="1">
            <a:blip r:embed="rId32">
              <a:alphaModFix/>
            </a:blip>
            <a:srcRect b="0" l="15443" r="24536" t="0"/>
            <a:stretch/>
          </p:blipFill>
          <p:spPr>
            <a:xfrm>
              <a:off x="-8356800" y="-1434871"/>
              <a:ext cx="753000" cy="1219200"/>
            </a:xfrm>
            <a:prstGeom prst="rect">
              <a:avLst/>
            </a:prstGeom>
            <a:noFill/>
            <a:ln>
              <a:noFill/>
            </a:ln>
          </p:spPr>
        </p:pic>
        <p:pic>
          <p:nvPicPr>
            <p:cNvPr id="567" name="Shape 567"/>
            <p:cNvPicPr preferRelativeResize="0"/>
            <p:nvPr/>
          </p:nvPicPr>
          <p:blipFill rotWithShape="1">
            <a:blip r:embed="rId33">
              <a:alphaModFix/>
            </a:blip>
            <a:srcRect b="0" l="16287" r="25896" t="0"/>
            <a:stretch/>
          </p:blipFill>
          <p:spPr>
            <a:xfrm>
              <a:off x="-5094986" y="-1422014"/>
              <a:ext cx="689350" cy="1192300"/>
            </a:xfrm>
            <a:prstGeom prst="rect">
              <a:avLst/>
            </a:prstGeom>
            <a:noFill/>
            <a:ln>
              <a:noFill/>
            </a:ln>
          </p:spPr>
        </p:pic>
        <p:pic>
          <p:nvPicPr>
            <p:cNvPr id="568" name="Shape 568"/>
            <p:cNvPicPr preferRelativeResize="0"/>
            <p:nvPr/>
          </p:nvPicPr>
          <p:blipFill rotWithShape="1">
            <a:blip r:embed="rId34">
              <a:alphaModFix/>
            </a:blip>
            <a:srcRect b="0" l="20943" r="17729" t="0"/>
            <a:stretch/>
          </p:blipFill>
          <p:spPr>
            <a:xfrm>
              <a:off x="-5929681" y="-1421430"/>
              <a:ext cx="731225" cy="1192300"/>
            </a:xfrm>
            <a:prstGeom prst="rect">
              <a:avLst/>
            </a:prstGeom>
            <a:noFill/>
            <a:ln>
              <a:noFill/>
            </a:ln>
          </p:spPr>
        </p:pic>
        <p:pic>
          <p:nvPicPr>
            <p:cNvPr id="569" name="Shape 569"/>
            <p:cNvPicPr preferRelativeResize="0"/>
            <p:nvPr/>
          </p:nvPicPr>
          <p:blipFill rotWithShape="1">
            <a:blip r:embed="rId35">
              <a:alphaModFix/>
            </a:blip>
            <a:srcRect b="0" l="20015" r="22171" t="0"/>
            <a:stretch/>
          </p:blipFill>
          <p:spPr>
            <a:xfrm>
              <a:off x="-4320012" y="-1421439"/>
              <a:ext cx="689350" cy="1192300"/>
            </a:xfrm>
            <a:prstGeom prst="rect">
              <a:avLst/>
            </a:prstGeom>
            <a:noFill/>
            <a:ln>
              <a:noFill/>
            </a:ln>
          </p:spPr>
        </p:pic>
        <p:pic>
          <p:nvPicPr>
            <p:cNvPr id="570" name="Shape 570"/>
            <p:cNvPicPr preferRelativeResize="0"/>
            <p:nvPr/>
          </p:nvPicPr>
          <p:blipFill rotWithShape="1">
            <a:blip r:embed="rId36">
              <a:alphaModFix/>
            </a:blip>
            <a:srcRect b="0" l="21907" r="24079" t="0"/>
            <a:stretch/>
          </p:blipFill>
          <p:spPr>
            <a:xfrm>
              <a:off x="-3527038" y="-1421439"/>
              <a:ext cx="663225" cy="1192300"/>
            </a:xfrm>
            <a:prstGeom prst="rect">
              <a:avLst/>
            </a:prstGeom>
            <a:noFill/>
            <a:ln>
              <a:noFill/>
            </a:ln>
          </p:spPr>
        </p:pic>
        <p:pic>
          <p:nvPicPr>
            <p:cNvPr id="571" name="Shape 571"/>
            <p:cNvPicPr preferRelativeResize="0"/>
            <p:nvPr/>
          </p:nvPicPr>
          <p:blipFill rotWithShape="1">
            <a:blip r:embed="rId37">
              <a:alphaModFix/>
            </a:blip>
            <a:srcRect b="0" l="21208" r="21237" t="0"/>
            <a:stretch/>
          </p:blipFill>
          <p:spPr>
            <a:xfrm>
              <a:off x="-2751364" y="-1422214"/>
              <a:ext cx="706725" cy="1192300"/>
            </a:xfrm>
            <a:prstGeom prst="rect">
              <a:avLst/>
            </a:prstGeom>
            <a:noFill/>
            <a:ln>
              <a:noFill/>
            </a:ln>
          </p:spPr>
        </p:pic>
        <p:pic>
          <p:nvPicPr>
            <p:cNvPr id="572" name="Shape 572"/>
            <p:cNvPicPr preferRelativeResize="0"/>
            <p:nvPr/>
          </p:nvPicPr>
          <p:blipFill rotWithShape="1">
            <a:blip r:embed="rId38">
              <a:alphaModFix/>
            </a:blip>
            <a:srcRect b="0" l="17437" r="19748" t="0"/>
            <a:stretch/>
          </p:blipFill>
          <p:spPr>
            <a:xfrm>
              <a:off x="-1962238" y="-1421439"/>
              <a:ext cx="771300" cy="1192300"/>
            </a:xfrm>
            <a:prstGeom prst="rect">
              <a:avLst/>
            </a:prstGeom>
            <a:noFill/>
            <a:ln>
              <a:noFill/>
            </a:ln>
          </p:spPr>
        </p:pic>
        <p:cxnSp>
          <p:nvCxnSpPr>
            <p:cNvPr id="573" name="Shape 573"/>
            <p:cNvCxnSpPr/>
            <p:nvPr/>
          </p:nvCxnSpPr>
          <p:spPr>
            <a:xfrm>
              <a:off x="-5994487" y="-2666921"/>
              <a:ext cx="0" cy="5055600"/>
            </a:xfrm>
            <a:prstGeom prst="straightConnector1">
              <a:avLst/>
            </a:prstGeom>
            <a:noFill/>
            <a:ln cap="flat" cmpd="sng" w="9525">
              <a:solidFill>
                <a:srgbClr val="4A86E8"/>
              </a:solidFill>
              <a:prstDash val="lgDash"/>
              <a:round/>
              <a:headEnd len="med" w="med" type="none"/>
              <a:tailEnd len="med" w="med" type="none"/>
            </a:ln>
          </p:spPr>
        </p:cxnSp>
      </p:grpSp>
      <p:sp>
        <p:nvSpPr>
          <p:cNvPr id="574" name="Shape 574"/>
          <p:cNvSpPr txBox="1"/>
          <p:nvPr>
            <p:ph type="title"/>
          </p:nvPr>
        </p:nvSpPr>
        <p:spPr>
          <a:xfrm>
            <a:off x="365125" y="85725"/>
            <a:ext cx="6765900" cy="522300"/>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cap="none" strike="noStrike">
                <a:solidFill>
                  <a:srgbClr val="004586"/>
                </a:solidFill>
                <a:latin typeface="Arial"/>
                <a:ea typeface="Arial"/>
                <a:cs typeface="Arial"/>
                <a:sym typeface="Arial"/>
              </a:rPr>
              <a:t>Experiments</a:t>
            </a:r>
            <a:endParaRPr/>
          </a:p>
        </p:txBody>
      </p:sp>
      <p:sp>
        <p:nvSpPr>
          <p:cNvPr id="575" name="Shape 575"/>
          <p:cNvSpPr txBox="1"/>
          <p:nvPr/>
        </p:nvSpPr>
        <p:spPr>
          <a:xfrm>
            <a:off x="0" y="709612"/>
            <a:ext cx="10080600" cy="114300"/>
          </a:xfrm>
          <a:prstGeom prst="rect">
            <a:avLst/>
          </a:prstGeom>
          <a:gradFill>
            <a:gsLst>
              <a:gs pos="0">
                <a:srgbClr val="004586"/>
              </a:gs>
              <a:gs pos="100000">
                <a:srgbClr val="004586">
                  <a:alpha val="0"/>
                </a:srgbClr>
              </a:gs>
            </a:gsLst>
            <a:lin ang="5400012"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576" name="Shape 576"/>
          <p:cNvSpPr txBox="1"/>
          <p:nvPr/>
        </p:nvSpPr>
        <p:spPr>
          <a:xfrm>
            <a:off x="0" y="7315200"/>
            <a:ext cx="10080600" cy="244500"/>
          </a:xfrm>
          <a:prstGeom prst="rect">
            <a:avLst/>
          </a:prstGeom>
          <a:gradFill>
            <a:gsLst>
              <a:gs pos="0">
                <a:srgbClr val="CCCCCC"/>
              </a:gs>
              <a:gs pos="100000">
                <a:srgbClr val="004586"/>
              </a:gs>
            </a:gsLst>
            <a:lin ang="10800025"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577" name="Shape 577"/>
          <p:cNvSpPr txBox="1"/>
          <p:nvPr/>
        </p:nvSpPr>
        <p:spPr>
          <a:xfrm>
            <a:off x="319087" y="987425"/>
            <a:ext cx="4488000" cy="4794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Qualitative results</a:t>
            </a:r>
            <a:endParaRPr/>
          </a:p>
        </p:txBody>
      </p:sp>
      <p:sp>
        <p:nvSpPr>
          <p:cNvPr id="578" name="Shape 578"/>
          <p:cNvSpPr txBox="1"/>
          <p:nvPr/>
        </p:nvSpPr>
        <p:spPr>
          <a:xfrm>
            <a:off x="3224750" y="714375"/>
            <a:ext cx="6855900" cy="647700"/>
          </a:xfrm>
          <a:prstGeom prst="rect">
            <a:avLst/>
          </a:prstGeom>
          <a:noFill/>
          <a:ln>
            <a:noFill/>
          </a:ln>
        </p:spPr>
        <p:txBody>
          <a:bodyPr anchorCtr="0" anchor="ctr" bIns="0" lIns="0" spcFirstLastPara="1" rIns="0" wrap="square" tIns="21225">
            <a:noAutofit/>
          </a:bodyPr>
          <a:lstStyle/>
          <a:p>
            <a:pPr indent="0" lvl="0" marL="0" marR="0" rtl="0" algn="l">
              <a:lnSpc>
                <a:spcPct val="93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The proposed embedding method generates more accurate and realistic results than CE (</a:t>
            </a:r>
            <a:r>
              <a:rPr lang="en-US" sz="1600"/>
              <a:t>C</a:t>
            </a:r>
            <a:r>
              <a:rPr b="0" i="0" lang="en-US" sz="1600" u="none">
                <a:solidFill>
                  <a:srgbClr val="000000"/>
                </a:solidFill>
                <a:latin typeface="Arial"/>
                <a:ea typeface="Arial"/>
                <a:cs typeface="Arial"/>
                <a:sym typeface="Arial"/>
              </a:rPr>
              <a:t>oordinate </a:t>
            </a:r>
            <a:r>
              <a:rPr lang="en-US" sz="1600"/>
              <a:t>E</a:t>
            </a:r>
            <a:r>
              <a:rPr b="0" i="0" lang="en-US" sz="1600" u="none">
                <a:solidFill>
                  <a:srgbClr val="000000"/>
                </a:solidFill>
                <a:latin typeface="Arial"/>
                <a:ea typeface="Arial"/>
                <a:cs typeface="Arial"/>
                <a:sym typeface="Arial"/>
              </a:rPr>
              <a:t>mbedding) and HME (Heat Map Embedding).</a:t>
            </a:r>
            <a:endParaRPr/>
          </a:p>
        </p:txBody>
      </p:sp>
      <p:sp>
        <p:nvSpPr>
          <p:cNvPr id="579" name="Shape 579"/>
          <p:cNvSpPr txBox="1"/>
          <p:nvPr/>
        </p:nvSpPr>
        <p:spPr>
          <a:xfrm>
            <a:off x="3163887" y="1385887"/>
            <a:ext cx="2381100" cy="57753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580" name="Shape 580"/>
          <p:cNvSpPr txBox="1"/>
          <p:nvPr/>
        </p:nvSpPr>
        <p:spPr>
          <a:xfrm>
            <a:off x="5545137" y="1362075"/>
            <a:ext cx="2663700" cy="584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581" name="Shape 581"/>
          <p:cNvSpPr txBox="1"/>
          <p:nvPr/>
        </p:nvSpPr>
        <p:spPr>
          <a:xfrm>
            <a:off x="7277175" y="2717050"/>
            <a:ext cx="2000700" cy="647700"/>
          </a:xfrm>
          <a:prstGeom prst="rect">
            <a:avLst/>
          </a:prstGeom>
          <a:noFill/>
          <a:ln>
            <a:noFill/>
          </a:ln>
        </p:spPr>
        <p:txBody>
          <a:bodyPr anchorCtr="0" anchor="ctr" bIns="0" lIns="0" spcFirstLastPara="1" rIns="0" wrap="square" tIns="21225">
            <a:noAutofit/>
          </a:bodyPr>
          <a:lstStyle/>
          <a:p>
            <a:pPr indent="0" lvl="0" marL="0" marR="0" rtl="0" algn="l">
              <a:lnSpc>
                <a:spcPct val="93000"/>
              </a:lnSpc>
              <a:spcBef>
                <a:spcPts val="0"/>
              </a:spcBef>
              <a:spcAft>
                <a:spcPts val="0"/>
              </a:spcAft>
              <a:buClr>
                <a:srgbClr val="000000"/>
              </a:buClr>
              <a:buSzPts val="1600"/>
              <a:buFont typeface="Arial"/>
              <a:buNone/>
            </a:pPr>
            <a:r>
              <a:rPr lang="en-US" sz="1600"/>
              <a:t>DeepFashion dataset</a:t>
            </a:r>
            <a:endParaRPr/>
          </a:p>
        </p:txBody>
      </p:sp>
      <p:sp>
        <p:nvSpPr>
          <p:cNvPr id="582" name="Shape 582"/>
          <p:cNvSpPr txBox="1"/>
          <p:nvPr/>
        </p:nvSpPr>
        <p:spPr>
          <a:xfrm>
            <a:off x="7277175" y="5257900"/>
            <a:ext cx="2000700" cy="647700"/>
          </a:xfrm>
          <a:prstGeom prst="rect">
            <a:avLst/>
          </a:prstGeom>
          <a:noFill/>
          <a:ln>
            <a:noFill/>
          </a:ln>
        </p:spPr>
        <p:txBody>
          <a:bodyPr anchorCtr="0" anchor="ctr" bIns="0" lIns="0" spcFirstLastPara="1" rIns="0" wrap="square" tIns="21225">
            <a:noAutofit/>
          </a:bodyPr>
          <a:lstStyle/>
          <a:p>
            <a:pPr indent="0" lvl="0" marL="0" marR="0" rtl="0" algn="l">
              <a:lnSpc>
                <a:spcPct val="93000"/>
              </a:lnSpc>
              <a:spcBef>
                <a:spcPts val="0"/>
              </a:spcBef>
              <a:spcAft>
                <a:spcPts val="0"/>
              </a:spcAft>
              <a:buClr>
                <a:srgbClr val="000000"/>
              </a:buClr>
              <a:buSzPts val="1600"/>
              <a:buFont typeface="Arial"/>
              <a:buNone/>
            </a:pPr>
            <a:r>
              <a:rPr lang="en-US" sz="1600"/>
              <a:t>Market-1501</a:t>
            </a:r>
            <a:r>
              <a:rPr lang="en-US" sz="1600"/>
              <a:t> dataset</a:t>
            </a:r>
            <a:endParaRPr/>
          </a:p>
        </p:txBody>
      </p:sp>
      <p:cxnSp>
        <p:nvCxnSpPr>
          <p:cNvPr id="583" name="Shape 583"/>
          <p:cNvCxnSpPr>
            <a:stCxn id="581" idx="1"/>
          </p:cNvCxnSpPr>
          <p:nvPr/>
        </p:nvCxnSpPr>
        <p:spPr>
          <a:xfrm rot="10800000">
            <a:off x="5709375" y="2484700"/>
            <a:ext cx="1567800" cy="556200"/>
          </a:xfrm>
          <a:prstGeom prst="straightConnector1">
            <a:avLst/>
          </a:prstGeom>
          <a:noFill/>
          <a:ln cap="flat" cmpd="sng" w="9525">
            <a:solidFill>
              <a:schemeClr val="dk2"/>
            </a:solidFill>
            <a:prstDash val="solid"/>
            <a:round/>
            <a:headEnd len="med" w="med" type="none"/>
            <a:tailEnd len="med" w="med" type="triangle"/>
          </a:ln>
        </p:spPr>
      </p:cxnSp>
      <p:cxnSp>
        <p:nvCxnSpPr>
          <p:cNvPr id="584" name="Shape 584"/>
          <p:cNvCxnSpPr/>
          <p:nvPr/>
        </p:nvCxnSpPr>
        <p:spPr>
          <a:xfrm rot="10800000">
            <a:off x="5627175" y="5007200"/>
            <a:ext cx="1567800" cy="556200"/>
          </a:xfrm>
          <a:prstGeom prst="straightConnector1">
            <a:avLst/>
          </a:prstGeom>
          <a:noFill/>
          <a:ln cap="flat" cmpd="sng" w="9525">
            <a:solidFill>
              <a:schemeClr val="dk2"/>
            </a:solidFill>
            <a:prstDash val="solid"/>
            <a:round/>
            <a:headEnd len="med" w="med" type="none"/>
            <a:tailEnd len="med" w="med" type="triangle"/>
          </a:ln>
        </p:spPr>
      </p:cxnSp>
      <p:cxnSp>
        <p:nvCxnSpPr>
          <p:cNvPr id="585" name="Shape 585"/>
          <p:cNvCxnSpPr/>
          <p:nvPr/>
        </p:nvCxnSpPr>
        <p:spPr>
          <a:xfrm flipH="1">
            <a:off x="5715525" y="3107800"/>
            <a:ext cx="1555500" cy="531000"/>
          </a:xfrm>
          <a:prstGeom prst="straightConnector1">
            <a:avLst/>
          </a:prstGeom>
          <a:noFill/>
          <a:ln cap="flat" cmpd="sng" w="9525">
            <a:solidFill>
              <a:schemeClr val="dk2"/>
            </a:solidFill>
            <a:prstDash val="solid"/>
            <a:round/>
            <a:headEnd len="med" w="med" type="none"/>
            <a:tailEnd len="med" w="med" type="triangle"/>
          </a:ln>
        </p:spPr>
      </p:cxnSp>
      <p:cxnSp>
        <p:nvCxnSpPr>
          <p:cNvPr id="586" name="Shape 586"/>
          <p:cNvCxnSpPr/>
          <p:nvPr/>
        </p:nvCxnSpPr>
        <p:spPr>
          <a:xfrm flipH="1">
            <a:off x="5642136" y="5630300"/>
            <a:ext cx="1555500" cy="531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grpSp>
        <p:nvGrpSpPr>
          <p:cNvPr id="593" name="Shape 593"/>
          <p:cNvGrpSpPr/>
          <p:nvPr/>
        </p:nvGrpSpPr>
        <p:grpSpPr>
          <a:xfrm>
            <a:off x="452245" y="1420595"/>
            <a:ext cx="7848456" cy="5683694"/>
            <a:chOff x="-8501895" y="-3062538"/>
            <a:chExt cx="7534276" cy="5456171"/>
          </a:xfrm>
        </p:grpSpPr>
        <p:pic>
          <p:nvPicPr>
            <p:cNvPr id="594" name="Shape 594"/>
            <p:cNvPicPr preferRelativeResize="0"/>
            <p:nvPr/>
          </p:nvPicPr>
          <p:blipFill rotWithShape="1">
            <a:blip r:embed="rId3">
              <a:alphaModFix/>
            </a:blip>
            <a:srcRect b="0" l="0" r="24179" t="0"/>
            <a:stretch/>
          </p:blipFill>
          <p:spPr>
            <a:xfrm>
              <a:off x="-6982497" y="-1421439"/>
              <a:ext cx="904000" cy="1192300"/>
            </a:xfrm>
            <a:prstGeom prst="rect">
              <a:avLst/>
            </a:prstGeom>
            <a:noFill/>
            <a:ln>
              <a:noFill/>
            </a:ln>
          </p:spPr>
        </p:pic>
        <p:pic>
          <p:nvPicPr>
            <p:cNvPr id="595" name="Shape 595"/>
            <p:cNvPicPr preferRelativeResize="0"/>
            <p:nvPr/>
          </p:nvPicPr>
          <p:blipFill rotWithShape="1">
            <a:blip r:embed="rId4">
              <a:alphaModFix/>
            </a:blip>
            <a:srcRect b="0" l="8347" r="26386" t="0"/>
            <a:stretch/>
          </p:blipFill>
          <p:spPr>
            <a:xfrm>
              <a:off x="-7584501" y="-1435205"/>
              <a:ext cx="753000" cy="1218325"/>
            </a:xfrm>
            <a:prstGeom prst="rect">
              <a:avLst/>
            </a:prstGeom>
            <a:noFill/>
            <a:ln>
              <a:noFill/>
            </a:ln>
          </p:spPr>
        </p:pic>
        <p:pic>
          <p:nvPicPr>
            <p:cNvPr id="596" name="Shape 596"/>
            <p:cNvPicPr preferRelativeResize="0"/>
            <p:nvPr/>
          </p:nvPicPr>
          <p:blipFill>
            <a:blip r:embed="rId5">
              <a:alphaModFix/>
            </a:blip>
            <a:stretch>
              <a:fillRect/>
            </a:stretch>
          </p:blipFill>
          <p:spPr>
            <a:xfrm>
              <a:off x="-6752296" y="-121762"/>
              <a:ext cx="609600" cy="1219200"/>
            </a:xfrm>
            <a:prstGeom prst="rect">
              <a:avLst/>
            </a:prstGeom>
            <a:noFill/>
            <a:ln>
              <a:noFill/>
            </a:ln>
          </p:spPr>
        </p:pic>
        <p:pic>
          <p:nvPicPr>
            <p:cNvPr id="597" name="Shape 597"/>
            <p:cNvPicPr preferRelativeResize="0"/>
            <p:nvPr/>
          </p:nvPicPr>
          <p:blipFill>
            <a:blip r:embed="rId6">
              <a:alphaModFix/>
            </a:blip>
            <a:stretch>
              <a:fillRect/>
            </a:stretch>
          </p:blipFill>
          <p:spPr>
            <a:xfrm>
              <a:off x="-8289045" y="-137806"/>
              <a:ext cx="609600" cy="1219200"/>
            </a:xfrm>
            <a:prstGeom prst="rect">
              <a:avLst/>
            </a:prstGeom>
            <a:noFill/>
            <a:ln>
              <a:noFill/>
            </a:ln>
          </p:spPr>
        </p:pic>
        <p:pic>
          <p:nvPicPr>
            <p:cNvPr id="598" name="Shape 598"/>
            <p:cNvPicPr preferRelativeResize="0"/>
            <p:nvPr/>
          </p:nvPicPr>
          <p:blipFill>
            <a:blip r:embed="rId7">
              <a:alphaModFix/>
            </a:blip>
            <a:stretch>
              <a:fillRect/>
            </a:stretch>
          </p:blipFill>
          <p:spPr>
            <a:xfrm>
              <a:off x="-3481006" y="-125421"/>
              <a:ext cx="609600" cy="1219200"/>
            </a:xfrm>
            <a:prstGeom prst="rect">
              <a:avLst/>
            </a:prstGeom>
            <a:noFill/>
            <a:ln>
              <a:noFill/>
            </a:ln>
          </p:spPr>
        </p:pic>
        <p:pic>
          <p:nvPicPr>
            <p:cNvPr id="599" name="Shape 599"/>
            <p:cNvPicPr preferRelativeResize="0"/>
            <p:nvPr/>
          </p:nvPicPr>
          <p:blipFill>
            <a:blip r:embed="rId8">
              <a:alphaModFix/>
            </a:blip>
            <a:stretch>
              <a:fillRect/>
            </a:stretch>
          </p:blipFill>
          <p:spPr>
            <a:xfrm>
              <a:off x="-7521426" y="-137880"/>
              <a:ext cx="609600" cy="1219200"/>
            </a:xfrm>
            <a:prstGeom prst="rect">
              <a:avLst/>
            </a:prstGeom>
            <a:noFill/>
            <a:ln>
              <a:noFill/>
            </a:ln>
          </p:spPr>
        </p:pic>
        <p:pic>
          <p:nvPicPr>
            <p:cNvPr id="600" name="Shape 600"/>
            <p:cNvPicPr preferRelativeResize="0"/>
            <p:nvPr/>
          </p:nvPicPr>
          <p:blipFill>
            <a:blip r:embed="rId9">
              <a:alphaModFix/>
            </a:blip>
            <a:stretch>
              <a:fillRect/>
            </a:stretch>
          </p:blipFill>
          <p:spPr>
            <a:xfrm>
              <a:off x="-4299693" y="-124046"/>
              <a:ext cx="609600" cy="1219200"/>
            </a:xfrm>
            <a:prstGeom prst="rect">
              <a:avLst/>
            </a:prstGeom>
            <a:noFill/>
            <a:ln>
              <a:noFill/>
            </a:ln>
          </p:spPr>
        </p:pic>
        <p:pic>
          <p:nvPicPr>
            <p:cNvPr id="601" name="Shape 601"/>
            <p:cNvPicPr preferRelativeResize="0"/>
            <p:nvPr/>
          </p:nvPicPr>
          <p:blipFill>
            <a:blip r:embed="rId10">
              <a:alphaModFix/>
            </a:blip>
            <a:stretch>
              <a:fillRect/>
            </a:stretch>
          </p:blipFill>
          <p:spPr>
            <a:xfrm>
              <a:off x="-1874859" y="-119686"/>
              <a:ext cx="609600" cy="1219200"/>
            </a:xfrm>
            <a:prstGeom prst="rect">
              <a:avLst/>
            </a:prstGeom>
            <a:noFill/>
            <a:ln>
              <a:noFill/>
            </a:ln>
          </p:spPr>
        </p:pic>
        <p:pic>
          <p:nvPicPr>
            <p:cNvPr id="602" name="Shape 602"/>
            <p:cNvPicPr preferRelativeResize="0"/>
            <p:nvPr/>
          </p:nvPicPr>
          <p:blipFill>
            <a:blip r:embed="rId11">
              <a:alphaModFix/>
            </a:blip>
            <a:stretch>
              <a:fillRect/>
            </a:stretch>
          </p:blipFill>
          <p:spPr>
            <a:xfrm>
              <a:off x="-2681215" y="-126483"/>
              <a:ext cx="609600" cy="1219200"/>
            </a:xfrm>
            <a:prstGeom prst="rect">
              <a:avLst/>
            </a:prstGeom>
            <a:noFill/>
            <a:ln>
              <a:noFill/>
            </a:ln>
          </p:spPr>
        </p:pic>
        <p:pic>
          <p:nvPicPr>
            <p:cNvPr id="603" name="Shape 603"/>
            <p:cNvPicPr preferRelativeResize="0"/>
            <p:nvPr/>
          </p:nvPicPr>
          <p:blipFill>
            <a:blip r:embed="rId12">
              <a:alphaModFix/>
            </a:blip>
            <a:stretch>
              <a:fillRect/>
            </a:stretch>
          </p:blipFill>
          <p:spPr>
            <a:xfrm>
              <a:off x="-5042406" y="-126530"/>
              <a:ext cx="609600" cy="1219200"/>
            </a:xfrm>
            <a:prstGeom prst="rect">
              <a:avLst/>
            </a:prstGeom>
            <a:noFill/>
            <a:ln>
              <a:noFill/>
            </a:ln>
          </p:spPr>
        </p:pic>
        <p:pic>
          <p:nvPicPr>
            <p:cNvPr id="604" name="Shape 604"/>
            <p:cNvPicPr preferRelativeResize="0"/>
            <p:nvPr/>
          </p:nvPicPr>
          <p:blipFill>
            <a:blip r:embed="rId13">
              <a:alphaModFix/>
            </a:blip>
            <a:stretch>
              <a:fillRect/>
            </a:stretch>
          </p:blipFill>
          <p:spPr>
            <a:xfrm>
              <a:off x="-5842387" y="-131155"/>
              <a:ext cx="609600" cy="1219200"/>
            </a:xfrm>
            <a:prstGeom prst="rect">
              <a:avLst/>
            </a:prstGeom>
            <a:noFill/>
            <a:ln>
              <a:noFill/>
            </a:ln>
          </p:spPr>
        </p:pic>
        <p:pic>
          <p:nvPicPr>
            <p:cNvPr id="605" name="Shape 605"/>
            <p:cNvPicPr preferRelativeResize="0"/>
            <p:nvPr/>
          </p:nvPicPr>
          <p:blipFill>
            <a:blip r:embed="rId14">
              <a:alphaModFix/>
            </a:blip>
            <a:stretch>
              <a:fillRect/>
            </a:stretch>
          </p:blipFill>
          <p:spPr>
            <a:xfrm>
              <a:off x="-8304824" y="1172403"/>
              <a:ext cx="609600" cy="1219200"/>
            </a:xfrm>
            <a:prstGeom prst="rect">
              <a:avLst/>
            </a:prstGeom>
            <a:noFill/>
            <a:ln>
              <a:noFill/>
            </a:ln>
          </p:spPr>
        </p:pic>
        <p:pic>
          <p:nvPicPr>
            <p:cNvPr id="606" name="Shape 606"/>
            <p:cNvPicPr preferRelativeResize="0"/>
            <p:nvPr/>
          </p:nvPicPr>
          <p:blipFill>
            <a:blip r:embed="rId15">
              <a:alphaModFix/>
            </a:blip>
            <a:stretch>
              <a:fillRect/>
            </a:stretch>
          </p:blipFill>
          <p:spPr>
            <a:xfrm>
              <a:off x="-7537205" y="1172344"/>
              <a:ext cx="609600" cy="1219200"/>
            </a:xfrm>
            <a:prstGeom prst="rect">
              <a:avLst/>
            </a:prstGeom>
            <a:noFill/>
            <a:ln>
              <a:noFill/>
            </a:ln>
          </p:spPr>
        </p:pic>
        <p:pic>
          <p:nvPicPr>
            <p:cNvPr id="607" name="Shape 607"/>
            <p:cNvPicPr preferRelativeResize="0"/>
            <p:nvPr/>
          </p:nvPicPr>
          <p:blipFill>
            <a:blip r:embed="rId16">
              <a:alphaModFix/>
            </a:blip>
            <a:stretch>
              <a:fillRect/>
            </a:stretch>
          </p:blipFill>
          <p:spPr>
            <a:xfrm>
              <a:off x="-6768075" y="1172657"/>
              <a:ext cx="609600" cy="1219200"/>
            </a:xfrm>
            <a:prstGeom prst="rect">
              <a:avLst/>
            </a:prstGeom>
            <a:noFill/>
            <a:ln>
              <a:noFill/>
            </a:ln>
          </p:spPr>
        </p:pic>
        <p:pic>
          <p:nvPicPr>
            <p:cNvPr id="608" name="Shape 608"/>
            <p:cNvPicPr preferRelativeResize="0"/>
            <p:nvPr/>
          </p:nvPicPr>
          <p:blipFill>
            <a:blip r:embed="rId17">
              <a:alphaModFix/>
            </a:blip>
            <a:stretch>
              <a:fillRect/>
            </a:stretch>
          </p:blipFill>
          <p:spPr>
            <a:xfrm>
              <a:off x="-3495344" y="1174116"/>
              <a:ext cx="609600" cy="1219200"/>
            </a:xfrm>
            <a:prstGeom prst="rect">
              <a:avLst/>
            </a:prstGeom>
            <a:noFill/>
            <a:ln>
              <a:noFill/>
            </a:ln>
          </p:spPr>
        </p:pic>
        <p:pic>
          <p:nvPicPr>
            <p:cNvPr id="609" name="Shape 609"/>
            <p:cNvPicPr preferRelativeResize="0"/>
            <p:nvPr/>
          </p:nvPicPr>
          <p:blipFill>
            <a:blip r:embed="rId18">
              <a:alphaModFix/>
            </a:blip>
            <a:stretch>
              <a:fillRect/>
            </a:stretch>
          </p:blipFill>
          <p:spPr>
            <a:xfrm>
              <a:off x="-4307751" y="1174433"/>
              <a:ext cx="609600" cy="1219200"/>
            </a:xfrm>
            <a:prstGeom prst="rect">
              <a:avLst/>
            </a:prstGeom>
            <a:noFill/>
            <a:ln>
              <a:noFill/>
            </a:ln>
          </p:spPr>
        </p:pic>
        <p:pic>
          <p:nvPicPr>
            <p:cNvPr id="610" name="Shape 610"/>
            <p:cNvPicPr preferRelativeResize="0"/>
            <p:nvPr/>
          </p:nvPicPr>
          <p:blipFill>
            <a:blip r:embed="rId19">
              <a:alphaModFix/>
            </a:blip>
            <a:stretch>
              <a:fillRect/>
            </a:stretch>
          </p:blipFill>
          <p:spPr>
            <a:xfrm>
              <a:off x="-1886405" y="1165822"/>
              <a:ext cx="609600" cy="1219200"/>
            </a:xfrm>
            <a:prstGeom prst="rect">
              <a:avLst/>
            </a:prstGeom>
            <a:noFill/>
            <a:ln>
              <a:noFill/>
            </a:ln>
          </p:spPr>
        </p:pic>
        <p:pic>
          <p:nvPicPr>
            <p:cNvPr id="611" name="Shape 611"/>
            <p:cNvPicPr preferRelativeResize="0"/>
            <p:nvPr/>
          </p:nvPicPr>
          <p:blipFill>
            <a:blip r:embed="rId20">
              <a:alphaModFix/>
            </a:blip>
            <a:stretch>
              <a:fillRect/>
            </a:stretch>
          </p:blipFill>
          <p:spPr>
            <a:xfrm>
              <a:off x="-5053094" y="1164739"/>
              <a:ext cx="609600" cy="1219200"/>
            </a:xfrm>
            <a:prstGeom prst="rect">
              <a:avLst/>
            </a:prstGeom>
            <a:noFill/>
            <a:ln>
              <a:noFill/>
            </a:ln>
          </p:spPr>
        </p:pic>
        <p:pic>
          <p:nvPicPr>
            <p:cNvPr id="612" name="Shape 612"/>
            <p:cNvPicPr preferRelativeResize="0"/>
            <p:nvPr/>
          </p:nvPicPr>
          <p:blipFill>
            <a:blip r:embed="rId21">
              <a:alphaModFix/>
            </a:blip>
            <a:stretch>
              <a:fillRect/>
            </a:stretch>
          </p:blipFill>
          <p:spPr>
            <a:xfrm>
              <a:off x="-5858983" y="1167218"/>
              <a:ext cx="609600" cy="1219200"/>
            </a:xfrm>
            <a:prstGeom prst="rect">
              <a:avLst/>
            </a:prstGeom>
            <a:noFill/>
            <a:ln>
              <a:noFill/>
            </a:ln>
          </p:spPr>
        </p:pic>
        <p:sp>
          <p:nvSpPr>
            <p:cNvPr id="613" name="Shape 613"/>
            <p:cNvSpPr txBox="1"/>
            <p:nvPr/>
          </p:nvSpPr>
          <p:spPr>
            <a:xfrm>
              <a:off x="-6989246" y="-2972069"/>
              <a:ext cx="1129500" cy="567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Target image(GT)</a:t>
              </a:r>
              <a:endParaRPr sz="900">
                <a:latin typeface="Times New Roman"/>
                <a:ea typeface="Times New Roman"/>
                <a:cs typeface="Times New Roman"/>
                <a:sym typeface="Times New Roman"/>
              </a:endParaRPr>
            </a:p>
            <a:p>
              <a:pPr indent="0" lvl="0" marL="0" rtl="0" algn="ctr">
                <a:spcBef>
                  <a:spcPts val="0"/>
                </a:spcBef>
                <a:spcAft>
                  <a:spcPts val="0"/>
                </a:spcAft>
                <a:buNone/>
              </a:pPr>
              <a:r>
                <a:t/>
              </a:r>
              <a:endParaRPr sz="900">
                <a:latin typeface="Times New Roman"/>
                <a:ea typeface="Times New Roman"/>
                <a:cs typeface="Times New Roman"/>
                <a:sym typeface="Times New Roman"/>
              </a:endParaRPr>
            </a:p>
            <a:p>
              <a:pPr indent="0" lvl="0" marL="0" rtl="0">
                <a:spcBef>
                  <a:spcPts val="0"/>
                </a:spcBef>
                <a:spcAft>
                  <a:spcPts val="0"/>
                </a:spcAft>
                <a:buNone/>
              </a:pPr>
              <a:r>
                <a:t/>
              </a:r>
              <a:endParaRPr sz="900"/>
            </a:p>
          </p:txBody>
        </p:sp>
        <p:sp>
          <p:nvSpPr>
            <p:cNvPr id="614" name="Shape 614"/>
            <p:cNvSpPr txBox="1"/>
            <p:nvPr/>
          </p:nvSpPr>
          <p:spPr>
            <a:xfrm>
              <a:off x="-8501895" y="-2961094"/>
              <a:ext cx="11295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Condition image</a:t>
              </a:r>
              <a:endParaRPr sz="900"/>
            </a:p>
          </p:txBody>
        </p:sp>
        <p:sp>
          <p:nvSpPr>
            <p:cNvPr id="615" name="Shape 615"/>
            <p:cNvSpPr txBox="1"/>
            <p:nvPr/>
          </p:nvSpPr>
          <p:spPr>
            <a:xfrm>
              <a:off x="-3948000" y="-3043766"/>
              <a:ext cx="1459200" cy="4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G1-poseMaskLoss </a:t>
              </a:r>
              <a:endParaRPr sz="900">
                <a:solidFill>
                  <a:srgbClr val="FF0000"/>
                </a:solidFill>
                <a:latin typeface="Times New Roman"/>
                <a:ea typeface="Times New Roman"/>
                <a:cs typeface="Times New Roman"/>
                <a:sym typeface="Times New Roman"/>
              </a:endParaRPr>
            </a:p>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(our coarse result)</a:t>
              </a:r>
              <a:endParaRPr sz="900">
                <a:solidFill>
                  <a:srgbClr val="FF0000"/>
                </a:solidFill>
              </a:endParaRPr>
            </a:p>
          </p:txBody>
        </p:sp>
        <p:sp>
          <p:nvSpPr>
            <p:cNvPr id="616" name="Shape 616"/>
            <p:cNvSpPr txBox="1"/>
            <p:nvPr/>
          </p:nvSpPr>
          <p:spPr>
            <a:xfrm>
              <a:off x="-4534099" y="-2953269"/>
              <a:ext cx="1153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G1-L1</a:t>
              </a:r>
              <a:endParaRPr sz="900">
                <a:latin typeface="Times New Roman"/>
                <a:ea typeface="Times New Roman"/>
                <a:cs typeface="Times New Roman"/>
                <a:sym typeface="Times New Roman"/>
              </a:endParaRPr>
            </a:p>
          </p:txBody>
        </p:sp>
        <p:sp>
          <p:nvSpPr>
            <p:cNvPr id="617" name="Shape 617"/>
            <p:cNvSpPr txBox="1"/>
            <p:nvPr/>
          </p:nvSpPr>
          <p:spPr>
            <a:xfrm>
              <a:off x="-7633370" y="-3018548"/>
              <a:ext cx="8493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Target pose</a:t>
              </a:r>
              <a:endParaRPr sz="900">
                <a:latin typeface="Times New Roman"/>
                <a:ea typeface="Times New Roman"/>
                <a:cs typeface="Times New Roman"/>
                <a:sym typeface="Times New Roman"/>
              </a:endParaRPr>
            </a:p>
          </p:txBody>
        </p:sp>
        <p:sp>
          <p:nvSpPr>
            <p:cNvPr id="618" name="Shape 618"/>
            <p:cNvSpPr txBox="1"/>
            <p:nvPr/>
          </p:nvSpPr>
          <p:spPr>
            <a:xfrm>
              <a:off x="-2844279" y="-2995544"/>
              <a:ext cx="8169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G1+D</a:t>
              </a:r>
              <a:endParaRPr sz="900"/>
            </a:p>
          </p:txBody>
        </p:sp>
        <p:sp>
          <p:nvSpPr>
            <p:cNvPr id="619" name="Shape 619"/>
            <p:cNvSpPr txBox="1"/>
            <p:nvPr/>
          </p:nvSpPr>
          <p:spPr>
            <a:xfrm>
              <a:off x="-2212619" y="-3022571"/>
              <a:ext cx="12450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G1+G2+D</a:t>
              </a:r>
              <a:endParaRPr sz="900">
                <a:solidFill>
                  <a:srgbClr val="FF0000"/>
                </a:solidFill>
                <a:latin typeface="Times New Roman"/>
                <a:ea typeface="Times New Roman"/>
                <a:cs typeface="Times New Roman"/>
                <a:sym typeface="Times New Roman"/>
              </a:endParaRPr>
            </a:p>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(our refined result)</a:t>
              </a:r>
              <a:endParaRPr sz="900">
                <a:solidFill>
                  <a:srgbClr val="FF0000"/>
                </a:solidFill>
              </a:endParaRPr>
            </a:p>
          </p:txBody>
        </p:sp>
        <p:sp>
          <p:nvSpPr>
            <p:cNvPr id="620" name="Shape 620"/>
            <p:cNvSpPr txBox="1"/>
            <p:nvPr/>
          </p:nvSpPr>
          <p:spPr>
            <a:xfrm>
              <a:off x="-5316801" y="-2972069"/>
              <a:ext cx="11295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G1-HME-L1</a:t>
              </a:r>
              <a:endParaRPr sz="900">
                <a:latin typeface="Times New Roman"/>
                <a:ea typeface="Times New Roman"/>
                <a:cs typeface="Times New Roman"/>
                <a:sym typeface="Times New Roman"/>
              </a:endParaRPr>
            </a:p>
          </p:txBody>
        </p:sp>
        <p:sp>
          <p:nvSpPr>
            <p:cNvPr id="621" name="Shape 621"/>
            <p:cNvSpPr txBox="1"/>
            <p:nvPr/>
          </p:nvSpPr>
          <p:spPr>
            <a:xfrm>
              <a:off x="-6078151" y="-2999541"/>
              <a:ext cx="10302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G1-CE-L1</a:t>
              </a:r>
              <a:endParaRPr sz="900">
                <a:latin typeface="Times New Roman"/>
                <a:ea typeface="Times New Roman"/>
                <a:cs typeface="Times New Roman"/>
                <a:sym typeface="Times New Roman"/>
              </a:endParaRPr>
            </a:p>
          </p:txBody>
        </p:sp>
        <p:pic>
          <p:nvPicPr>
            <p:cNvPr id="622" name="Shape 622"/>
            <p:cNvPicPr preferRelativeResize="0"/>
            <p:nvPr/>
          </p:nvPicPr>
          <p:blipFill rotWithShape="1">
            <a:blip r:embed="rId22">
              <a:alphaModFix/>
            </a:blip>
            <a:srcRect b="0" l="16457" r="0" t="0"/>
            <a:stretch/>
          </p:blipFill>
          <p:spPr>
            <a:xfrm>
              <a:off x="-8346000" y="-2665622"/>
              <a:ext cx="1013836" cy="1192307"/>
            </a:xfrm>
            <a:prstGeom prst="rect">
              <a:avLst/>
            </a:prstGeom>
            <a:noFill/>
            <a:ln>
              <a:noFill/>
            </a:ln>
          </p:spPr>
        </p:pic>
        <p:pic>
          <p:nvPicPr>
            <p:cNvPr id="623" name="Shape 623"/>
            <p:cNvPicPr preferRelativeResize="0"/>
            <p:nvPr/>
          </p:nvPicPr>
          <p:blipFill rotWithShape="1">
            <a:blip r:embed="rId23">
              <a:alphaModFix/>
            </a:blip>
            <a:srcRect b="0" l="0" r="20979" t="0"/>
            <a:stretch/>
          </p:blipFill>
          <p:spPr>
            <a:xfrm>
              <a:off x="-7075238" y="-2665627"/>
              <a:ext cx="958950" cy="1192325"/>
            </a:xfrm>
            <a:prstGeom prst="rect">
              <a:avLst/>
            </a:prstGeom>
            <a:noFill/>
            <a:ln>
              <a:noFill/>
            </a:ln>
          </p:spPr>
        </p:pic>
        <p:pic>
          <p:nvPicPr>
            <p:cNvPr id="624" name="Shape 624"/>
            <p:cNvPicPr preferRelativeResize="0"/>
            <p:nvPr/>
          </p:nvPicPr>
          <p:blipFill rotWithShape="1">
            <a:blip r:embed="rId24">
              <a:alphaModFix/>
            </a:blip>
            <a:srcRect b="0" l="25304" r="16457" t="0"/>
            <a:stretch/>
          </p:blipFill>
          <p:spPr>
            <a:xfrm>
              <a:off x="-3555005" y="-2665627"/>
              <a:ext cx="706725" cy="1192325"/>
            </a:xfrm>
            <a:prstGeom prst="rect">
              <a:avLst/>
            </a:prstGeom>
            <a:noFill/>
            <a:ln>
              <a:noFill/>
            </a:ln>
          </p:spPr>
        </p:pic>
        <p:pic>
          <p:nvPicPr>
            <p:cNvPr id="625" name="Shape 625"/>
            <p:cNvPicPr preferRelativeResize="0"/>
            <p:nvPr/>
          </p:nvPicPr>
          <p:blipFill rotWithShape="1">
            <a:blip r:embed="rId25">
              <a:alphaModFix/>
            </a:blip>
            <a:srcRect b="0" l="25505" r="17689" t="0"/>
            <a:stretch/>
          </p:blipFill>
          <p:spPr>
            <a:xfrm>
              <a:off x="-2764978" y="-2666927"/>
              <a:ext cx="689350" cy="1192300"/>
            </a:xfrm>
            <a:prstGeom prst="rect">
              <a:avLst/>
            </a:prstGeom>
            <a:noFill/>
            <a:ln>
              <a:noFill/>
            </a:ln>
          </p:spPr>
        </p:pic>
        <p:pic>
          <p:nvPicPr>
            <p:cNvPr id="626" name="Shape 626"/>
            <p:cNvPicPr preferRelativeResize="0"/>
            <p:nvPr/>
          </p:nvPicPr>
          <p:blipFill rotWithShape="1">
            <a:blip r:embed="rId26">
              <a:alphaModFix/>
            </a:blip>
            <a:srcRect b="0" l="16457" r="16229" t="0"/>
            <a:stretch/>
          </p:blipFill>
          <p:spPr>
            <a:xfrm>
              <a:off x="-1993864" y="-2664578"/>
              <a:ext cx="816850" cy="1192325"/>
            </a:xfrm>
            <a:prstGeom prst="rect">
              <a:avLst/>
            </a:prstGeom>
            <a:noFill/>
            <a:ln>
              <a:noFill/>
            </a:ln>
          </p:spPr>
        </p:pic>
        <p:pic>
          <p:nvPicPr>
            <p:cNvPr id="627" name="Shape 627"/>
            <p:cNvPicPr preferRelativeResize="0"/>
            <p:nvPr/>
          </p:nvPicPr>
          <p:blipFill rotWithShape="1">
            <a:blip r:embed="rId27">
              <a:alphaModFix/>
            </a:blip>
            <a:srcRect b="0" l="17433" r="18635" t="0"/>
            <a:stretch/>
          </p:blipFill>
          <p:spPr>
            <a:xfrm>
              <a:off x="-7596512" y="-2665622"/>
              <a:ext cx="775770" cy="1192332"/>
            </a:xfrm>
            <a:prstGeom prst="rect">
              <a:avLst/>
            </a:prstGeom>
            <a:noFill/>
            <a:ln>
              <a:noFill/>
            </a:ln>
          </p:spPr>
        </p:pic>
        <p:pic>
          <p:nvPicPr>
            <p:cNvPr id="628" name="Shape 628"/>
            <p:cNvPicPr preferRelativeResize="0"/>
            <p:nvPr/>
          </p:nvPicPr>
          <p:blipFill rotWithShape="1">
            <a:blip r:embed="rId28">
              <a:alphaModFix/>
            </a:blip>
            <a:srcRect b="0" l="20980" r="18763" t="0"/>
            <a:stretch/>
          </p:blipFill>
          <p:spPr>
            <a:xfrm>
              <a:off x="-5923798" y="-2665627"/>
              <a:ext cx="731225" cy="1192325"/>
            </a:xfrm>
            <a:prstGeom prst="rect">
              <a:avLst/>
            </a:prstGeom>
            <a:noFill/>
            <a:ln>
              <a:noFill/>
            </a:ln>
          </p:spPr>
        </p:pic>
        <p:pic>
          <p:nvPicPr>
            <p:cNvPr id="629" name="Shape 629"/>
            <p:cNvPicPr preferRelativeResize="0"/>
            <p:nvPr/>
          </p:nvPicPr>
          <p:blipFill rotWithShape="1">
            <a:blip r:embed="rId29">
              <a:alphaModFix/>
            </a:blip>
            <a:srcRect b="0" l="20981" r="20783" t="0"/>
            <a:stretch/>
          </p:blipFill>
          <p:spPr>
            <a:xfrm>
              <a:off x="-5094100" y="-2665627"/>
              <a:ext cx="706725" cy="1192325"/>
            </a:xfrm>
            <a:prstGeom prst="rect">
              <a:avLst/>
            </a:prstGeom>
            <a:noFill/>
            <a:ln>
              <a:noFill/>
            </a:ln>
          </p:spPr>
        </p:pic>
        <p:pic>
          <p:nvPicPr>
            <p:cNvPr id="630" name="Shape 630"/>
            <p:cNvPicPr preferRelativeResize="0"/>
            <p:nvPr/>
          </p:nvPicPr>
          <p:blipFill rotWithShape="1">
            <a:blip r:embed="rId30">
              <a:alphaModFix/>
            </a:blip>
            <a:srcRect b="0" l="25508" r="16254" t="0"/>
            <a:stretch/>
          </p:blipFill>
          <p:spPr>
            <a:xfrm>
              <a:off x="-4344972" y="-2665627"/>
              <a:ext cx="706725" cy="1192325"/>
            </a:xfrm>
            <a:prstGeom prst="rect">
              <a:avLst/>
            </a:prstGeom>
            <a:noFill/>
            <a:ln>
              <a:noFill/>
            </a:ln>
          </p:spPr>
        </p:pic>
        <p:pic>
          <p:nvPicPr>
            <p:cNvPr id="631" name="Shape 631"/>
            <p:cNvPicPr preferRelativeResize="0"/>
            <p:nvPr/>
          </p:nvPicPr>
          <p:blipFill>
            <a:blip r:embed="rId31">
              <a:alphaModFix/>
            </a:blip>
            <a:stretch>
              <a:fillRect/>
            </a:stretch>
          </p:blipFill>
          <p:spPr>
            <a:xfrm>
              <a:off x="-2681303" y="1166050"/>
              <a:ext cx="609600" cy="1219200"/>
            </a:xfrm>
            <a:prstGeom prst="rect">
              <a:avLst/>
            </a:prstGeom>
            <a:noFill/>
            <a:ln>
              <a:noFill/>
            </a:ln>
          </p:spPr>
        </p:pic>
        <p:sp>
          <p:nvSpPr>
            <p:cNvPr id="632" name="Shape 632"/>
            <p:cNvSpPr txBox="1"/>
            <p:nvPr/>
          </p:nvSpPr>
          <p:spPr>
            <a:xfrm>
              <a:off x="-8349498"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1</a:t>
              </a:r>
              <a:endParaRPr b="1" sz="800">
                <a:latin typeface="Courier New"/>
                <a:ea typeface="Courier New"/>
                <a:cs typeface="Courier New"/>
                <a:sym typeface="Courier New"/>
              </a:endParaRPr>
            </a:p>
          </p:txBody>
        </p:sp>
        <p:sp>
          <p:nvSpPr>
            <p:cNvPr id="633" name="Shape 633"/>
            <p:cNvSpPr txBox="1"/>
            <p:nvPr/>
          </p:nvSpPr>
          <p:spPr>
            <a:xfrm>
              <a:off x="-7587498"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2</a:t>
              </a:r>
              <a:endParaRPr b="1" sz="800">
                <a:latin typeface="Courier New"/>
                <a:ea typeface="Courier New"/>
                <a:cs typeface="Courier New"/>
                <a:sym typeface="Courier New"/>
              </a:endParaRPr>
            </a:p>
          </p:txBody>
        </p:sp>
        <p:sp>
          <p:nvSpPr>
            <p:cNvPr id="634" name="Shape 634"/>
            <p:cNvSpPr txBox="1"/>
            <p:nvPr/>
          </p:nvSpPr>
          <p:spPr>
            <a:xfrm>
              <a:off x="-6825498"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3</a:t>
              </a:r>
              <a:endParaRPr b="1" sz="800">
                <a:latin typeface="Courier New"/>
                <a:ea typeface="Courier New"/>
                <a:cs typeface="Courier New"/>
                <a:sym typeface="Courier New"/>
              </a:endParaRPr>
            </a:p>
          </p:txBody>
        </p:sp>
        <p:sp>
          <p:nvSpPr>
            <p:cNvPr id="635" name="Shape 635"/>
            <p:cNvSpPr txBox="1"/>
            <p:nvPr/>
          </p:nvSpPr>
          <p:spPr>
            <a:xfrm>
              <a:off x="-5952929"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4</a:t>
              </a:r>
              <a:endParaRPr b="1" sz="800">
                <a:latin typeface="Courier New"/>
                <a:ea typeface="Courier New"/>
                <a:cs typeface="Courier New"/>
                <a:sym typeface="Courier New"/>
              </a:endParaRPr>
            </a:p>
          </p:txBody>
        </p:sp>
        <p:sp>
          <p:nvSpPr>
            <p:cNvPr id="636" name="Shape 636"/>
            <p:cNvSpPr txBox="1"/>
            <p:nvPr/>
          </p:nvSpPr>
          <p:spPr>
            <a:xfrm>
              <a:off x="-5114729"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5</a:t>
              </a:r>
              <a:endParaRPr b="1" sz="800">
                <a:latin typeface="Courier New"/>
                <a:ea typeface="Courier New"/>
                <a:cs typeface="Courier New"/>
                <a:sym typeface="Courier New"/>
              </a:endParaRPr>
            </a:p>
          </p:txBody>
        </p:sp>
        <p:sp>
          <p:nvSpPr>
            <p:cNvPr id="637" name="Shape 637"/>
            <p:cNvSpPr txBox="1"/>
            <p:nvPr/>
          </p:nvSpPr>
          <p:spPr>
            <a:xfrm>
              <a:off x="-4352729"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6</a:t>
              </a:r>
              <a:endParaRPr b="1" sz="800">
                <a:latin typeface="Courier New"/>
                <a:ea typeface="Courier New"/>
                <a:cs typeface="Courier New"/>
                <a:sym typeface="Courier New"/>
              </a:endParaRPr>
            </a:p>
          </p:txBody>
        </p:sp>
        <p:sp>
          <p:nvSpPr>
            <p:cNvPr id="638" name="Shape 638"/>
            <p:cNvSpPr txBox="1"/>
            <p:nvPr/>
          </p:nvSpPr>
          <p:spPr>
            <a:xfrm>
              <a:off x="-3655340" y="-3062295"/>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7</a:t>
              </a:r>
              <a:endParaRPr b="1" sz="800">
                <a:latin typeface="Courier New"/>
                <a:ea typeface="Courier New"/>
                <a:cs typeface="Courier New"/>
                <a:sym typeface="Courier New"/>
              </a:endParaRPr>
            </a:p>
          </p:txBody>
        </p:sp>
        <p:sp>
          <p:nvSpPr>
            <p:cNvPr id="639" name="Shape 639"/>
            <p:cNvSpPr txBox="1"/>
            <p:nvPr/>
          </p:nvSpPr>
          <p:spPr>
            <a:xfrm>
              <a:off x="-2801885"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8</a:t>
              </a:r>
              <a:endParaRPr b="1" sz="800">
                <a:latin typeface="Courier New"/>
                <a:ea typeface="Courier New"/>
                <a:cs typeface="Courier New"/>
                <a:sym typeface="Courier New"/>
              </a:endParaRPr>
            </a:p>
          </p:txBody>
        </p:sp>
        <p:sp>
          <p:nvSpPr>
            <p:cNvPr id="640" name="Shape 640"/>
            <p:cNvSpPr txBox="1"/>
            <p:nvPr/>
          </p:nvSpPr>
          <p:spPr>
            <a:xfrm>
              <a:off x="-1937109" y="-3062512"/>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9</a:t>
              </a:r>
              <a:endParaRPr b="1" sz="800">
                <a:latin typeface="Courier New"/>
                <a:ea typeface="Courier New"/>
                <a:cs typeface="Courier New"/>
                <a:sym typeface="Courier New"/>
              </a:endParaRPr>
            </a:p>
          </p:txBody>
        </p:sp>
        <p:pic>
          <p:nvPicPr>
            <p:cNvPr id="641" name="Shape 641"/>
            <p:cNvPicPr preferRelativeResize="0"/>
            <p:nvPr/>
          </p:nvPicPr>
          <p:blipFill rotWithShape="1">
            <a:blip r:embed="rId32">
              <a:alphaModFix/>
            </a:blip>
            <a:srcRect b="0" l="15443" r="24536" t="0"/>
            <a:stretch/>
          </p:blipFill>
          <p:spPr>
            <a:xfrm>
              <a:off x="-8356800" y="-1434871"/>
              <a:ext cx="753000" cy="1219200"/>
            </a:xfrm>
            <a:prstGeom prst="rect">
              <a:avLst/>
            </a:prstGeom>
            <a:noFill/>
            <a:ln>
              <a:noFill/>
            </a:ln>
          </p:spPr>
        </p:pic>
        <p:pic>
          <p:nvPicPr>
            <p:cNvPr id="642" name="Shape 642"/>
            <p:cNvPicPr preferRelativeResize="0"/>
            <p:nvPr/>
          </p:nvPicPr>
          <p:blipFill rotWithShape="1">
            <a:blip r:embed="rId33">
              <a:alphaModFix/>
            </a:blip>
            <a:srcRect b="0" l="16287" r="25896" t="0"/>
            <a:stretch/>
          </p:blipFill>
          <p:spPr>
            <a:xfrm>
              <a:off x="-5094986" y="-1422014"/>
              <a:ext cx="689350" cy="1192300"/>
            </a:xfrm>
            <a:prstGeom prst="rect">
              <a:avLst/>
            </a:prstGeom>
            <a:noFill/>
            <a:ln>
              <a:noFill/>
            </a:ln>
          </p:spPr>
        </p:pic>
        <p:pic>
          <p:nvPicPr>
            <p:cNvPr id="643" name="Shape 643"/>
            <p:cNvPicPr preferRelativeResize="0"/>
            <p:nvPr/>
          </p:nvPicPr>
          <p:blipFill rotWithShape="1">
            <a:blip r:embed="rId34">
              <a:alphaModFix/>
            </a:blip>
            <a:srcRect b="0" l="20943" r="17729" t="0"/>
            <a:stretch/>
          </p:blipFill>
          <p:spPr>
            <a:xfrm>
              <a:off x="-5929681" y="-1421430"/>
              <a:ext cx="731225" cy="1192300"/>
            </a:xfrm>
            <a:prstGeom prst="rect">
              <a:avLst/>
            </a:prstGeom>
            <a:noFill/>
            <a:ln>
              <a:noFill/>
            </a:ln>
          </p:spPr>
        </p:pic>
        <p:pic>
          <p:nvPicPr>
            <p:cNvPr id="644" name="Shape 644"/>
            <p:cNvPicPr preferRelativeResize="0"/>
            <p:nvPr/>
          </p:nvPicPr>
          <p:blipFill rotWithShape="1">
            <a:blip r:embed="rId35">
              <a:alphaModFix/>
            </a:blip>
            <a:srcRect b="0" l="20015" r="22171" t="0"/>
            <a:stretch/>
          </p:blipFill>
          <p:spPr>
            <a:xfrm>
              <a:off x="-4320012" y="-1421439"/>
              <a:ext cx="689350" cy="1192300"/>
            </a:xfrm>
            <a:prstGeom prst="rect">
              <a:avLst/>
            </a:prstGeom>
            <a:noFill/>
            <a:ln>
              <a:noFill/>
            </a:ln>
          </p:spPr>
        </p:pic>
        <p:pic>
          <p:nvPicPr>
            <p:cNvPr id="645" name="Shape 645"/>
            <p:cNvPicPr preferRelativeResize="0"/>
            <p:nvPr/>
          </p:nvPicPr>
          <p:blipFill rotWithShape="1">
            <a:blip r:embed="rId36">
              <a:alphaModFix/>
            </a:blip>
            <a:srcRect b="0" l="21907" r="24079" t="0"/>
            <a:stretch/>
          </p:blipFill>
          <p:spPr>
            <a:xfrm>
              <a:off x="-3527038" y="-1421439"/>
              <a:ext cx="663225" cy="1192300"/>
            </a:xfrm>
            <a:prstGeom prst="rect">
              <a:avLst/>
            </a:prstGeom>
            <a:noFill/>
            <a:ln>
              <a:noFill/>
            </a:ln>
          </p:spPr>
        </p:pic>
        <p:pic>
          <p:nvPicPr>
            <p:cNvPr id="646" name="Shape 646"/>
            <p:cNvPicPr preferRelativeResize="0"/>
            <p:nvPr/>
          </p:nvPicPr>
          <p:blipFill rotWithShape="1">
            <a:blip r:embed="rId37">
              <a:alphaModFix/>
            </a:blip>
            <a:srcRect b="0" l="21208" r="21237" t="0"/>
            <a:stretch/>
          </p:blipFill>
          <p:spPr>
            <a:xfrm>
              <a:off x="-2751364" y="-1422214"/>
              <a:ext cx="706725" cy="1192300"/>
            </a:xfrm>
            <a:prstGeom prst="rect">
              <a:avLst/>
            </a:prstGeom>
            <a:noFill/>
            <a:ln>
              <a:noFill/>
            </a:ln>
          </p:spPr>
        </p:pic>
        <p:pic>
          <p:nvPicPr>
            <p:cNvPr id="647" name="Shape 647"/>
            <p:cNvPicPr preferRelativeResize="0"/>
            <p:nvPr/>
          </p:nvPicPr>
          <p:blipFill rotWithShape="1">
            <a:blip r:embed="rId38">
              <a:alphaModFix/>
            </a:blip>
            <a:srcRect b="0" l="17437" r="19748" t="0"/>
            <a:stretch/>
          </p:blipFill>
          <p:spPr>
            <a:xfrm>
              <a:off x="-1962238" y="-1421439"/>
              <a:ext cx="771300" cy="1192300"/>
            </a:xfrm>
            <a:prstGeom prst="rect">
              <a:avLst/>
            </a:prstGeom>
            <a:noFill/>
            <a:ln>
              <a:noFill/>
            </a:ln>
          </p:spPr>
        </p:pic>
        <p:cxnSp>
          <p:nvCxnSpPr>
            <p:cNvPr id="648" name="Shape 648"/>
            <p:cNvCxnSpPr/>
            <p:nvPr/>
          </p:nvCxnSpPr>
          <p:spPr>
            <a:xfrm>
              <a:off x="-5994487" y="-2666921"/>
              <a:ext cx="0" cy="5055600"/>
            </a:xfrm>
            <a:prstGeom prst="straightConnector1">
              <a:avLst/>
            </a:prstGeom>
            <a:noFill/>
            <a:ln cap="flat" cmpd="sng" w="9525">
              <a:solidFill>
                <a:srgbClr val="4A86E8"/>
              </a:solidFill>
              <a:prstDash val="lgDash"/>
              <a:round/>
              <a:headEnd len="med" w="med" type="none"/>
              <a:tailEnd len="med" w="med" type="none"/>
            </a:ln>
          </p:spPr>
        </p:cxnSp>
      </p:grpSp>
      <p:sp>
        <p:nvSpPr>
          <p:cNvPr id="649" name="Shape 649"/>
          <p:cNvSpPr txBox="1"/>
          <p:nvPr>
            <p:ph type="title"/>
          </p:nvPr>
        </p:nvSpPr>
        <p:spPr>
          <a:xfrm>
            <a:off x="365125" y="85725"/>
            <a:ext cx="6765900" cy="522300"/>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cap="none" strike="noStrike">
                <a:solidFill>
                  <a:srgbClr val="004586"/>
                </a:solidFill>
                <a:latin typeface="Arial"/>
                <a:ea typeface="Arial"/>
                <a:cs typeface="Arial"/>
                <a:sym typeface="Arial"/>
              </a:rPr>
              <a:t>Experiments</a:t>
            </a:r>
            <a:endParaRPr/>
          </a:p>
        </p:txBody>
      </p:sp>
      <p:sp>
        <p:nvSpPr>
          <p:cNvPr id="650" name="Shape 650"/>
          <p:cNvSpPr txBox="1"/>
          <p:nvPr/>
        </p:nvSpPr>
        <p:spPr>
          <a:xfrm>
            <a:off x="0" y="709612"/>
            <a:ext cx="10080600" cy="114300"/>
          </a:xfrm>
          <a:prstGeom prst="rect">
            <a:avLst/>
          </a:prstGeom>
          <a:gradFill>
            <a:gsLst>
              <a:gs pos="0">
                <a:srgbClr val="004586"/>
              </a:gs>
              <a:gs pos="100000">
                <a:srgbClr val="004586">
                  <a:alpha val="0"/>
                </a:srgbClr>
              </a:gs>
            </a:gsLst>
            <a:lin ang="5400012"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651" name="Shape 651"/>
          <p:cNvSpPr txBox="1"/>
          <p:nvPr/>
        </p:nvSpPr>
        <p:spPr>
          <a:xfrm>
            <a:off x="0" y="7315200"/>
            <a:ext cx="10080600" cy="244500"/>
          </a:xfrm>
          <a:prstGeom prst="rect">
            <a:avLst/>
          </a:prstGeom>
          <a:gradFill>
            <a:gsLst>
              <a:gs pos="0">
                <a:srgbClr val="CCCCCC"/>
              </a:gs>
              <a:gs pos="100000">
                <a:srgbClr val="004586"/>
              </a:gs>
            </a:gsLst>
            <a:lin ang="10800025"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652" name="Shape 652"/>
          <p:cNvSpPr txBox="1"/>
          <p:nvPr/>
        </p:nvSpPr>
        <p:spPr>
          <a:xfrm>
            <a:off x="319087" y="987425"/>
            <a:ext cx="4488000" cy="4794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Qualitative results</a:t>
            </a:r>
            <a:endParaRPr/>
          </a:p>
        </p:txBody>
      </p:sp>
      <p:sp>
        <p:nvSpPr>
          <p:cNvPr id="653" name="Shape 653"/>
          <p:cNvSpPr txBox="1"/>
          <p:nvPr/>
        </p:nvSpPr>
        <p:spPr>
          <a:xfrm>
            <a:off x="3748087" y="714375"/>
            <a:ext cx="5184900" cy="647700"/>
          </a:xfrm>
          <a:prstGeom prst="rect">
            <a:avLst/>
          </a:prstGeom>
          <a:noFill/>
          <a:ln>
            <a:noFill/>
          </a:ln>
        </p:spPr>
        <p:txBody>
          <a:bodyPr anchorCtr="0" anchor="ctr" bIns="0" lIns="0" spcFirstLastPara="1" rIns="0" wrap="square" tIns="21225">
            <a:noAutofit/>
          </a:bodyPr>
          <a:lstStyle/>
          <a:p>
            <a:pPr indent="0" lvl="0" marL="0" marR="0" rtl="0" algn="l">
              <a:lnSpc>
                <a:spcPct val="93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The proposed Posemask loss results in sharper results.</a:t>
            </a:r>
            <a:endParaRPr/>
          </a:p>
        </p:txBody>
      </p:sp>
      <p:sp>
        <p:nvSpPr>
          <p:cNvPr id="654" name="Shape 654"/>
          <p:cNvSpPr txBox="1"/>
          <p:nvPr/>
        </p:nvSpPr>
        <p:spPr>
          <a:xfrm>
            <a:off x="6553200" y="1362075"/>
            <a:ext cx="1655700" cy="584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655" name="Shape 655"/>
          <p:cNvSpPr txBox="1"/>
          <p:nvPr/>
        </p:nvSpPr>
        <p:spPr>
          <a:xfrm>
            <a:off x="6408737" y="1803400"/>
            <a:ext cx="144600" cy="546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656" name="Shape 656"/>
          <p:cNvSpPr txBox="1"/>
          <p:nvPr/>
        </p:nvSpPr>
        <p:spPr>
          <a:xfrm>
            <a:off x="4752975" y="1385887"/>
            <a:ext cx="1800300" cy="57753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62" name="Shape 662"/>
        <p:cNvGrpSpPr/>
        <p:nvPr/>
      </p:nvGrpSpPr>
      <p:grpSpPr>
        <a:xfrm>
          <a:off x="0" y="0"/>
          <a:ext cx="0" cy="0"/>
          <a:chOff x="0" y="0"/>
          <a:chExt cx="0" cy="0"/>
        </a:xfrm>
      </p:grpSpPr>
      <p:grpSp>
        <p:nvGrpSpPr>
          <p:cNvPr id="663" name="Shape 663"/>
          <p:cNvGrpSpPr/>
          <p:nvPr/>
        </p:nvGrpSpPr>
        <p:grpSpPr>
          <a:xfrm>
            <a:off x="452245" y="1420595"/>
            <a:ext cx="7848456" cy="5683694"/>
            <a:chOff x="-8501895" y="-3062538"/>
            <a:chExt cx="7534276" cy="5456171"/>
          </a:xfrm>
        </p:grpSpPr>
        <p:pic>
          <p:nvPicPr>
            <p:cNvPr id="664" name="Shape 664"/>
            <p:cNvPicPr preferRelativeResize="0"/>
            <p:nvPr/>
          </p:nvPicPr>
          <p:blipFill rotWithShape="1">
            <a:blip r:embed="rId3">
              <a:alphaModFix/>
            </a:blip>
            <a:srcRect b="0" l="0" r="24179" t="0"/>
            <a:stretch/>
          </p:blipFill>
          <p:spPr>
            <a:xfrm>
              <a:off x="-6982497" y="-1421439"/>
              <a:ext cx="904000" cy="1192300"/>
            </a:xfrm>
            <a:prstGeom prst="rect">
              <a:avLst/>
            </a:prstGeom>
            <a:noFill/>
            <a:ln>
              <a:noFill/>
            </a:ln>
          </p:spPr>
        </p:pic>
        <p:pic>
          <p:nvPicPr>
            <p:cNvPr id="665" name="Shape 665"/>
            <p:cNvPicPr preferRelativeResize="0"/>
            <p:nvPr/>
          </p:nvPicPr>
          <p:blipFill rotWithShape="1">
            <a:blip r:embed="rId4">
              <a:alphaModFix/>
            </a:blip>
            <a:srcRect b="0" l="8347" r="26386" t="0"/>
            <a:stretch/>
          </p:blipFill>
          <p:spPr>
            <a:xfrm>
              <a:off x="-7584501" y="-1435205"/>
              <a:ext cx="753000" cy="1218325"/>
            </a:xfrm>
            <a:prstGeom prst="rect">
              <a:avLst/>
            </a:prstGeom>
            <a:noFill/>
            <a:ln>
              <a:noFill/>
            </a:ln>
          </p:spPr>
        </p:pic>
        <p:pic>
          <p:nvPicPr>
            <p:cNvPr id="666" name="Shape 666"/>
            <p:cNvPicPr preferRelativeResize="0"/>
            <p:nvPr/>
          </p:nvPicPr>
          <p:blipFill>
            <a:blip r:embed="rId5">
              <a:alphaModFix/>
            </a:blip>
            <a:stretch>
              <a:fillRect/>
            </a:stretch>
          </p:blipFill>
          <p:spPr>
            <a:xfrm>
              <a:off x="-6752296" y="-121762"/>
              <a:ext cx="609600" cy="1219200"/>
            </a:xfrm>
            <a:prstGeom prst="rect">
              <a:avLst/>
            </a:prstGeom>
            <a:noFill/>
            <a:ln>
              <a:noFill/>
            </a:ln>
          </p:spPr>
        </p:pic>
        <p:pic>
          <p:nvPicPr>
            <p:cNvPr id="667" name="Shape 667"/>
            <p:cNvPicPr preferRelativeResize="0"/>
            <p:nvPr/>
          </p:nvPicPr>
          <p:blipFill>
            <a:blip r:embed="rId6">
              <a:alphaModFix/>
            </a:blip>
            <a:stretch>
              <a:fillRect/>
            </a:stretch>
          </p:blipFill>
          <p:spPr>
            <a:xfrm>
              <a:off x="-8289045" y="-137806"/>
              <a:ext cx="609600" cy="1219200"/>
            </a:xfrm>
            <a:prstGeom prst="rect">
              <a:avLst/>
            </a:prstGeom>
            <a:noFill/>
            <a:ln>
              <a:noFill/>
            </a:ln>
          </p:spPr>
        </p:pic>
        <p:pic>
          <p:nvPicPr>
            <p:cNvPr id="668" name="Shape 668"/>
            <p:cNvPicPr preferRelativeResize="0"/>
            <p:nvPr/>
          </p:nvPicPr>
          <p:blipFill>
            <a:blip r:embed="rId7">
              <a:alphaModFix/>
            </a:blip>
            <a:stretch>
              <a:fillRect/>
            </a:stretch>
          </p:blipFill>
          <p:spPr>
            <a:xfrm>
              <a:off x="-3481006" y="-125421"/>
              <a:ext cx="609600" cy="1219200"/>
            </a:xfrm>
            <a:prstGeom prst="rect">
              <a:avLst/>
            </a:prstGeom>
            <a:noFill/>
            <a:ln>
              <a:noFill/>
            </a:ln>
          </p:spPr>
        </p:pic>
        <p:pic>
          <p:nvPicPr>
            <p:cNvPr id="669" name="Shape 669"/>
            <p:cNvPicPr preferRelativeResize="0"/>
            <p:nvPr/>
          </p:nvPicPr>
          <p:blipFill>
            <a:blip r:embed="rId8">
              <a:alphaModFix/>
            </a:blip>
            <a:stretch>
              <a:fillRect/>
            </a:stretch>
          </p:blipFill>
          <p:spPr>
            <a:xfrm>
              <a:off x="-7521426" y="-137880"/>
              <a:ext cx="609600" cy="1219200"/>
            </a:xfrm>
            <a:prstGeom prst="rect">
              <a:avLst/>
            </a:prstGeom>
            <a:noFill/>
            <a:ln>
              <a:noFill/>
            </a:ln>
          </p:spPr>
        </p:pic>
        <p:pic>
          <p:nvPicPr>
            <p:cNvPr id="670" name="Shape 670"/>
            <p:cNvPicPr preferRelativeResize="0"/>
            <p:nvPr/>
          </p:nvPicPr>
          <p:blipFill>
            <a:blip r:embed="rId9">
              <a:alphaModFix/>
            </a:blip>
            <a:stretch>
              <a:fillRect/>
            </a:stretch>
          </p:blipFill>
          <p:spPr>
            <a:xfrm>
              <a:off x="-4299693" y="-124046"/>
              <a:ext cx="609600" cy="1219200"/>
            </a:xfrm>
            <a:prstGeom prst="rect">
              <a:avLst/>
            </a:prstGeom>
            <a:noFill/>
            <a:ln>
              <a:noFill/>
            </a:ln>
          </p:spPr>
        </p:pic>
        <p:pic>
          <p:nvPicPr>
            <p:cNvPr id="671" name="Shape 671"/>
            <p:cNvPicPr preferRelativeResize="0"/>
            <p:nvPr/>
          </p:nvPicPr>
          <p:blipFill>
            <a:blip r:embed="rId10">
              <a:alphaModFix/>
            </a:blip>
            <a:stretch>
              <a:fillRect/>
            </a:stretch>
          </p:blipFill>
          <p:spPr>
            <a:xfrm>
              <a:off x="-1874859" y="-119686"/>
              <a:ext cx="609600" cy="1219200"/>
            </a:xfrm>
            <a:prstGeom prst="rect">
              <a:avLst/>
            </a:prstGeom>
            <a:noFill/>
            <a:ln>
              <a:noFill/>
            </a:ln>
          </p:spPr>
        </p:pic>
        <p:pic>
          <p:nvPicPr>
            <p:cNvPr id="672" name="Shape 672"/>
            <p:cNvPicPr preferRelativeResize="0"/>
            <p:nvPr/>
          </p:nvPicPr>
          <p:blipFill>
            <a:blip r:embed="rId11">
              <a:alphaModFix/>
            </a:blip>
            <a:stretch>
              <a:fillRect/>
            </a:stretch>
          </p:blipFill>
          <p:spPr>
            <a:xfrm>
              <a:off x="-2681215" y="-126483"/>
              <a:ext cx="609600" cy="1219200"/>
            </a:xfrm>
            <a:prstGeom prst="rect">
              <a:avLst/>
            </a:prstGeom>
            <a:noFill/>
            <a:ln>
              <a:noFill/>
            </a:ln>
          </p:spPr>
        </p:pic>
        <p:pic>
          <p:nvPicPr>
            <p:cNvPr id="673" name="Shape 673"/>
            <p:cNvPicPr preferRelativeResize="0"/>
            <p:nvPr/>
          </p:nvPicPr>
          <p:blipFill>
            <a:blip r:embed="rId12">
              <a:alphaModFix/>
            </a:blip>
            <a:stretch>
              <a:fillRect/>
            </a:stretch>
          </p:blipFill>
          <p:spPr>
            <a:xfrm>
              <a:off x="-5042406" y="-126530"/>
              <a:ext cx="609600" cy="1219200"/>
            </a:xfrm>
            <a:prstGeom prst="rect">
              <a:avLst/>
            </a:prstGeom>
            <a:noFill/>
            <a:ln>
              <a:noFill/>
            </a:ln>
          </p:spPr>
        </p:pic>
        <p:pic>
          <p:nvPicPr>
            <p:cNvPr id="674" name="Shape 674"/>
            <p:cNvPicPr preferRelativeResize="0"/>
            <p:nvPr/>
          </p:nvPicPr>
          <p:blipFill>
            <a:blip r:embed="rId13">
              <a:alphaModFix/>
            </a:blip>
            <a:stretch>
              <a:fillRect/>
            </a:stretch>
          </p:blipFill>
          <p:spPr>
            <a:xfrm>
              <a:off x="-5842387" y="-131155"/>
              <a:ext cx="609600" cy="1219200"/>
            </a:xfrm>
            <a:prstGeom prst="rect">
              <a:avLst/>
            </a:prstGeom>
            <a:noFill/>
            <a:ln>
              <a:noFill/>
            </a:ln>
          </p:spPr>
        </p:pic>
        <p:pic>
          <p:nvPicPr>
            <p:cNvPr id="675" name="Shape 675"/>
            <p:cNvPicPr preferRelativeResize="0"/>
            <p:nvPr/>
          </p:nvPicPr>
          <p:blipFill>
            <a:blip r:embed="rId14">
              <a:alphaModFix/>
            </a:blip>
            <a:stretch>
              <a:fillRect/>
            </a:stretch>
          </p:blipFill>
          <p:spPr>
            <a:xfrm>
              <a:off x="-8304824" y="1172403"/>
              <a:ext cx="609600" cy="1219200"/>
            </a:xfrm>
            <a:prstGeom prst="rect">
              <a:avLst/>
            </a:prstGeom>
            <a:noFill/>
            <a:ln>
              <a:noFill/>
            </a:ln>
          </p:spPr>
        </p:pic>
        <p:pic>
          <p:nvPicPr>
            <p:cNvPr id="676" name="Shape 676"/>
            <p:cNvPicPr preferRelativeResize="0"/>
            <p:nvPr/>
          </p:nvPicPr>
          <p:blipFill>
            <a:blip r:embed="rId15">
              <a:alphaModFix/>
            </a:blip>
            <a:stretch>
              <a:fillRect/>
            </a:stretch>
          </p:blipFill>
          <p:spPr>
            <a:xfrm>
              <a:off x="-7537205" y="1172344"/>
              <a:ext cx="609600" cy="1219200"/>
            </a:xfrm>
            <a:prstGeom prst="rect">
              <a:avLst/>
            </a:prstGeom>
            <a:noFill/>
            <a:ln>
              <a:noFill/>
            </a:ln>
          </p:spPr>
        </p:pic>
        <p:pic>
          <p:nvPicPr>
            <p:cNvPr id="677" name="Shape 677"/>
            <p:cNvPicPr preferRelativeResize="0"/>
            <p:nvPr/>
          </p:nvPicPr>
          <p:blipFill>
            <a:blip r:embed="rId16">
              <a:alphaModFix/>
            </a:blip>
            <a:stretch>
              <a:fillRect/>
            </a:stretch>
          </p:blipFill>
          <p:spPr>
            <a:xfrm>
              <a:off x="-6768075" y="1172657"/>
              <a:ext cx="609600" cy="1219200"/>
            </a:xfrm>
            <a:prstGeom prst="rect">
              <a:avLst/>
            </a:prstGeom>
            <a:noFill/>
            <a:ln>
              <a:noFill/>
            </a:ln>
          </p:spPr>
        </p:pic>
        <p:pic>
          <p:nvPicPr>
            <p:cNvPr id="678" name="Shape 678"/>
            <p:cNvPicPr preferRelativeResize="0"/>
            <p:nvPr/>
          </p:nvPicPr>
          <p:blipFill>
            <a:blip r:embed="rId17">
              <a:alphaModFix/>
            </a:blip>
            <a:stretch>
              <a:fillRect/>
            </a:stretch>
          </p:blipFill>
          <p:spPr>
            <a:xfrm>
              <a:off x="-3495344" y="1174116"/>
              <a:ext cx="609600" cy="1219200"/>
            </a:xfrm>
            <a:prstGeom prst="rect">
              <a:avLst/>
            </a:prstGeom>
            <a:noFill/>
            <a:ln>
              <a:noFill/>
            </a:ln>
          </p:spPr>
        </p:pic>
        <p:pic>
          <p:nvPicPr>
            <p:cNvPr id="679" name="Shape 679"/>
            <p:cNvPicPr preferRelativeResize="0"/>
            <p:nvPr/>
          </p:nvPicPr>
          <p:blipFill>
            <a:blip r:embed="rId18">
              <a:alphaModFix/>
            </a:blip>
            <a:stretch>
              <a:fillRect/>
            </a:stretch>
          </p:blipFill>
          <p:spPr>
            <a:xfrm>
              <a:off x="-4307751" y="1174433"/>
              <a:ext cx="609600" cy="1219200"/>
            </a:xfrm>
            <a:prstGeom prst="rect">
              <a:avLst/>
            </a:prstGeom>
            <a:noFill/>
            <a:ln>
              <a:noFill/>
            </a:ln>
          </p:spPr>
        </p:pic>
        <p:pic>
          <p:nvPicPr>
            <p:cNvPr id="680" name="Shape 680"/>
            <p:cNvPicPr preferRelativeResize="0"/>
            <p:nvPr/>
          </p:nvPicPr>
          <p:blipFill>
            <a:blip r:embed="rId19">
              <a:alphaModFix/>
            </a:blip>
            <a:stretch>
              <a:fillRect/>
            </a:stretch>
          </p:blipFill>
          <p:spPr>
            <a:xfrm>
              <a:off x="-1886405" y="1165822"/>
              <a:ext cx="609600" cy="1219200"/>
            </a:xfrm>
            <a:prstGeom prst="rect">
              <a:avLst/>
            </a:prstGeom>
            <a:noFill/>
            <a:ln>
              <a:noFill/>
            </a:ln>
          </p:spPr>
        </p:pic>
        <p:pic>
          <p:nvPicPr>
            <p:cNvPr id="681" name="Shape 681"/>
            <p:cNvPicPr preferRelativeResize="0"/>
            <p:nvPr/>
          </p:nvPicPr>
          <p:blipFill>
            <a:blip r:embed="rId20">
              <a:alphaModFix/>
            </a:blip>
            <a:stretch>
              <a:fillRect/>
            </a:stretch>
          </p:blipFill>
          <p:spPr>
            <a:xfrm>
              <a:off x="-5053094" y="1164739"/>
              <a:ext cx="609600" cy="1219200"/>
            </a:xfrm>
            <a:prstGeom prst="rect">
              <a:avLst/>
            </a:prstGeom>
            <a:noFill/>
            <a:ln>
              <a:noFill/>
            </a:ln>
          </p:spPr>
        </p:pic>
        <p:pic>
          <p:nvPicPr>
            <p:cNvPr id="682" name="Shape 682"/>
            <p:cNvPicPr preferRelativeResize="0"/>
            <p:nvPr/>
          </p:nvPicPr>
          <p:blipFill>
            <a:blip r:embed="rId21">
              <a:alphaModFix/>
            </a:blip>
            <a:stretch>
              <a:fillRect/>
            </a:stretch>
          </p:blipFill>
          <p:spPr>
            <a:xfrm>
              <a:off x="-5858983" y="1167218"/>
              <a:ext cx="609600" cy="1219200"/>
            </a:xfrm>
            <a:prstGeom prst="rect">
              <a:avLst/>
            </a:prstGeom>
            <a:noFill/>
            <a:ln>
              <a:noFill/>
            </a:ln>
          </p:spPr>
        </p:pic>
        <p:sp>
          <p:nvSpPr>
            <p:cNvPr id="683" name="Shape 683"/>
            <p:cNvSpPr txBox="1"/>
            <p:nvPr/>
          </p:nvSpPr>
          <p:spPr>
            <a:xfrm>
              <a:off x="-6989246" y="-2972069"/>
              <a:ext cx="1129500" cy="567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Target image(GT)</a:t>
              </a:r>
              <a:endParaRPr sz="900">
                <a:latin typeface="Times New Roman"/>
                <a:ea typeface="Times New Roman"/>
                <a:cs typeface="Times New Roman"/>
                <a:sym typeface="Times New Roman"/>
              </a:endParaRPr>
            </a:p>
            <a:p>
              <a:pPr indent="0" lvl="0" marL="0" rtl="0" algn="ctr">
                <a:spcBef>
                  <a:spcPts val="0"/>
                </a:spcBef>
                <a:spcAft>
                  <a:spcPts val="0"/>
                </a:spcAft>
                <a:buNone/>
              </a:pPr>
              <a:r>
                <a:t/>
              </a:r>
              <a:endParaRPr sz="900">
                <a:latin typeface="Times New Roman"/>
                <a:ea typeface="Times New Roman"/>
                <a:cs typeface="Times New Roman"/>
                <a:sym typeface="Times New Roman"/>
              </a:endParaRPr>
            </a:p>
            <a:p>
              <a:pPr indent="0" lvl="0" marL="0" rtl="0">
                <a:spcBef>
                  <a:spcPts val="0"/>
                </a:spcBef>
                <a:spcAft>
                  <a:spcPts val="0"/>
                </a:spcAft>
                <a:buNone/>
              </a:pPr>
              <a:r>
                <a:t/>
              </a:r>
              <a:endParaRPr sz="900"/>
            </a:p>
          </p:txBody>
        </p:sp>
        <p:sp>
          <p:nvSpPr>
            <p:cNvPr id="684" name="Shape 684"/>
            <p:cNvSpPr txBox="1"/>
            <p:nvPr/>
          </p:nvSpPr>
          <p:spPr>
            <a:xfrm>
              <a:off x="-8501895" y="-2961094"/>
              <a:ext cx="11295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Condition image</a:t>
              </a:r>
              <a:endParaRPr sz="900"/>
            </a:p>
          </p:txBody>
        </p:sp>
        <p:sp>
          <p:nvSpPr>
            <p:cNvPr id="685" name="Shape 685"/>
            <p:cNvSpPr txBox="1"/>
            <p:nvPr/>
          </p:nvSpPr>
          <p:spPr>
            <a:xfrm>
              <a:off x="-3948000" y="-3043766"/>
              <a:ext cx="1459200" cy="4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G1-poseMaskLoss </a:t>
              </a:r>
              <a:endParaRPr sz="900">
                <a:solidFill>
                  <a:srgbClr val="FF0000"/>
                </a:solidFill>
                <a:latin typeface="Times New Roman"/>
                <a:ea typeface="Times New Roman"/>
                <a:cs typeface="Times New Roman"/>
                <a:sym typeface="Times New Roman"/>
              </a:endParaRPr>
            </a:p>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(our coarse result)</a:t>
              </a:r>
              <a:endParaRPr sz="900">
                <a:solidFill>
                  <a:srgbClr val="FF0000"/>
                </a:solidFill>
              </a:endParaRPr>
            </a:p>
          </p:txBody>
        </p:sp>
        <p:sp>
          <p:nvSpPr>
            <p:cNvPr id="686" name="Shape 686"/>
            <p:cNvSpPr txBox="1"/>
            <p:nvPr/>
          </p:nvSpPr>
          <p:spPr>
            <a:xfrm>
              <a:off x="-4534099" y="-2953269"/>
              <a:ext cx="1153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G1-L1</a:t>
              </a:r>
              <a:endParaRPr sz="900">
                <a:latin typeface="Times New Roman"/>
                <a:ea typeface="Times New Roman"/>
                <a:cs typeface="Times New Roman"/>
                <a:sym typeface="Times New Roman"/>
              </a:endParaRPr>
            </a:p>
          </p:txBody>
        </p:sp>
        <p:sp>
          <p:nvSpPr>
            <p:cNvPr id="687" name="Shape 687"/>
            <p:cNvSpPr txBox="1"/>
            <p:nvPr/>
          </p:nvSpPr>
          <p:spPr>
            <a:xfrm>
              <a:off x="-7633370" y="-3018548"/>
              <a:ext cx="8493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Target pose</a:t>
              </a:r>
              <a:endParaRPr sz="900">
                <a:latin typeface="Times New Roman"/>
                <a:ea typeface="Times New Roman"/>
                <a:cs typeface="Times New Roman"/>
                <a:sym typeface="Times New Roman"/>
              </a:endParaRPr>
            </a:p>
          </p:txBody>
        </p:sp>
        <p:sp>
          <p:nvSpPr>
            <p:cNvPr id="688" name="Shape 688"/>
            <p:cNvSpPr txBox="1"/>
            <p:nvPr/>
          </p:nvSpPr>
          <p:spPr>
            <a:xfrm>
              <a:off x="-2844279" y="-2995544"/>
              <a:ext cx="8169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G1+D</a:t>
              </a:r>
              <a:endParaRPr sz="900"/>
            </a:p>
          </p:txBody>
        </p:sp>
        <p:sp>
          <p:nvSpPr>
            <p:cNvPr id="689" name="Shape 689"/>
            <p:cNvSpPr txBox="1"/>
            <p:nvPr/>
          </p:nvSpPr>
          <p:spPr>
            <a:xfrm>
              <a:off x="-2212619" y="-3022571"/>
              <a:ext cx="12450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G1+G2+D</a:t>
              </a:r>
              <a:endParaRPr sz="900">
                <a:solidFill>
                  <a:srgbClr val="FF0000"/>
                </a:solidFill>
                <a:latin typeface="Times New Roman"/>
                <a:ea typeface="Times New Roman"/>
                <a:cs typeface="Times New Roman"/>
                <a:sym typeface="Times New Roman"/>
              </a:endParaRPr>
            </a:p>
            <a:p>
              <a:pPr indent="0" lvl="0" marL="0" rtl="0" algn="ctr">
                <a:spcBef>
                  <a:spcPts val="0"/>
                </a:spcBef>
                <a:spcAft>
                  <a:spcPts val="0"/>
                </a:spcAft>
                <a:buNone/>
              </a:pPr>
              <a:r>
                <a:rPr lang="en-US" sz="900">
                  <a:solidFill>
                    <a:srgbClr val="FF0000"/>
                  </a:solidFill>
                  <a:latin typeface="Times New Roman"/>
                  <a:ea typeface="Times New Roman"/>
                  <a:cs typeface="Times New Roman"/>
                  <a:sym typeface="Times New Roman"/>
                </a:rPr>
                <a:t>(our refined result)</a:t>
              </a:r>
              <a:endParaRPr sz="900">
                <a:solidFill>
                  <a:srgbClr val="FF0000"/>
                </a:solidFill>
              </a:endParaRPr>
            </a:p>
          </p:txBody>
        </p:sp>
        <p:sp>
          <p:nvSpPr>
            <p:cNvPr id="690" name="Shape 690"/>
            <p:cNvSpPr txBox="1"/>
            <p:nvPr/>
          </p:nvSpPr>
          <p:spPr>
            <a:xfrm>
              <a:off x="-5316801" y="-2972069"/>
              <a:ext cx="1129500" cy="38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G1-HME-L1</a:t>
              </a:r>
              <a:endParaRPr sz="900">
                <a:latin typeface="Times New Roman"/>
                <a:ea typeface="Times New Roman"/>
                <a:cs typeface="Times New Roman"/>
                <a:sym typeface="Times New Roman"/>
              </a:endParaRPr>
            </a:p>
          </p:txBody>
        </p:sp>
        <p:sp>
          <p:nvSpPr>
            <p:cNvPr id="691" name="Shape 691"/>
            <p:cNvSpPr txBox="1"/>
            <p:nvPr/>
          </p:nvSpPr>
          <p:spPr>
            <a:xfrm>
              <a:off x="-6078151" y="-2999541"/>
              <a:ext cx="10302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Times New Roman"/>
                  <a:ea typeface="Times New Roman"/>
                  <a:cs typeface="Times New Roman"/>
                  <a:sym typeface="Times New Roman"/>
                </a:rPr>
                <a:t>G1-CE-L1</a:t>
              </a:r>
              <a:endParaRPr sz="900">
                <a:latin typeface="Times New Roman"/>
                <a:ea typeface="Times New Roman"/>
                <a:cs typeface="Times New Roman"/>
                <a:sym typeface="Times New Roman"/>
              </a:endParaRPr>
            </a:p>
          </p:txBody>
        </p:sp>
        <p:pic>
          <p:nvPicPr>
            <p:cNvPr id="692" name="Shape 692"/>
            <p:cNvPicPr preferRelativeResize="0"/>
            <p:nvPr/>
          </p:nvPicPr>
          <p:blipFill rotWithShape="1">
            <a:blip r:embed="rId22">
              <a:alphaModFix/>
            </a:blip>
            <a:srcRect b="0" l="16457" r="0" t="0"/>
            <a:stretch/>
          </p:blipFill>
          <p:spPr>
            <a:xfrm>
              <a:off x="-8346000" y="-2665622"/>
              <a:ext cx="1013836" cy="1192307"/>
            </a:xfrm>
            <a:prstGeom prst="rect">
              <a:avLst/>
            </a:prstGeom>
            <a:noFill/>
            <a:ln>
              <a:noFill/>
            </a:ln>
          </p:spPr>
        </p:pic>
        <p:pic>
          <p:nvPicPr>
            <p:cNvPr id="693" name="Shape 693"/>
            <p:cNvPicPr preferRelativeResize="0"/>
            <p:nvPr/>
          </p:nvPicPr>
          <p:blipFill rotWithShape="1">
            <a:blip r:embed="rId23">
              <a:alphaModFix/>
            </a:blip>
            <a:srcRect b="0" l="0" r="20979" t="0"/>
            <a:stretch/>
          </p:blipFill>
          <p:spPr>
            <a:xfrm>
              <a:off x="-7075238" y="-2665627"/>
              <a:ext cx="958950" cy="1192325"/>
            </a:xfrm>
            <a:prstGeom prst="rect">
              <a:avLst/>
            </a:prstGeom>
            <a:noFill/>
            <a:ln>
              <a:noFill/>
            </a:ln>
          </p:spPr>
        </p:pic>
        <p:pic>
          <p:nvPicPr>
            <p:cNvPr id="694" name="Shape 694"/>
            <p:cNvPicPr preferRelativeResize="0"/>
            <p:nvPr/>
          </p:nvPicPr>
          <p:blipFill rotWithShape="1">
            <a:blip r:embed="rId24">
              <a:alphaModFix/>
            </a:blip>
            <a:srcRect b="0" l="25304" r="16457" t="0"/>
            <a:stretch/>
          </p:blipFill>
          <p:spPr>
            <a:xfrm>
              <a:off x="-3555005" y="-2665627"/>
              <a:ext cx="706725" cy="1192325"/>
            </a:xfrm>
            <a:prstGeom prst="rect">
              <a:avLst/>
            </a:prstGeom>
            <a:noFill/>
            <a:ln>
              <a:noFill/>
            </a:ln>
          </p:spPr>
        </p:pic>
        <p:pic>
          <p:nvPicPr>
            <p:cNvPr id="695" name="Shape 695"/>
            <p:cNvPicPr preferRelativeResize="0"/>
            <p:nvPr/>
          </p:nvPicPr>
          <p:blipFill rotWithShape="1">
            <a:blip r:embed="rId25">
              <a:alphaModFix/>
            </a:blip>
            <a:srcRect b="0" l="25505" r="17689" t="0"/>
            <a:stretch/>
          </p:blipFill>
          <p:spPr>
            <a:xfrm>
              <a:off x="-2764978" y="-2666927"/>
              <a:ext cx="689350" cy="1192300"/>
            </a:xfrm>
            <a:prstGeom prst="rect">
              <a:avLst/>
            </a:prstGeom>
            <a:noFill/>
            <a:ln>
              <a:noFill/>
            </a:ln>
          </p:spPr>
        </p:pic>
        <p:pic>
          <p:nvPicPr>
            <p:cNvPr id="696" name="Shape 696"/>
            <p:cNvPicPr preferRelativeResize="0"/>
            <p:nvPr/>
          </p:nvPicPr>
          <p:blipFill rotWithShape="1">
            <a:blip r:embed="rId26">
              <a:alphaModFix/>
            </a:blip>
            <a:srcRect b="0" l="16457" r="16229" t="0"/>
            <a:stretch/>
          </p:blipFill>
          <p:spPr>
            <a:xfrm>
              <a:off x="-1993864" y="-2664578"/>
              <a:ext cx="816850" cy="1192325"/>
            </a:xfrm>
            <a:prstGeom prst="rect">
              <a:avLst/>
            </a:prstGeom>
            <a:noFill/>
            <a:ln>
              <a:noFill/>
            </a:ln>
          </p:spPr>
        </p:pic>
        <p:pic>
          <p:nvPicPr>
            <p:cNvPr id="697" name="Shape 697"/>
            <p:cNvPicPr preferRelativeResize="0"/>
            <p:nvPr/>
          </p:nvPicPr>
          <p:blipFill rotWithShape="1">
            <a:blip r:embed="rId27">
              <a:alphaModFix/>
            </a:blip>
            <a:srcRect b="0" l="17433" r="18635" t="0"/>
            <a:stretch/>
          </p:blipFill>
          <p:spPr>
            <a:xfrm>
              <a:off x="-7596512" y="-2665622"/>
              <a:ext cx="775770" cy="1192332"/>
            </a:xfrm>
            <a:prstGeom prst="rect">
              <a:avLst/>
            </a:prstGeom>
            <a:noFill/>
            <a:ln>
              <a:noFill/>
            </a:ln>
          </p:spPr>
        </p:pic>
        <p:pic>
          <p:nvPicPr>
            <p:cNvPr id="698" name="Shape 698"/>
            <p:cNvPicPr preferRelativeResize="0"/>
            <p:nvPr/>
          </p:nvPicPr>
          <p:blipFill rotWithShape="1">
            <a:blip r:embed="rId28">
              <a:alphaModFix/>
            </a:blip>
            <a:srcRect b="0" l="20980" r="18763" t="0"/>
            <a:stretch/>
          </p:blipFill>
          <p:spPr>
            <a:xfrm>
              <a:off x="-5923798" y="-2665627"/>
              <a:ext cx="731225" cy="1192325"/>
            </a:xfrm>
            <a:prstGeom prst="rect">
              <a:avLst/>
            </a:prstGeom>
            <a:noFill/>
            <a:ln>
              <a:noFill/>
            </a:ln>
          </p:spPr>
        </p:pic>
        <p:pic>
          <p:nvPicPr>
            <p:cNvPr id="699" name="Shape 699"/>
            <p:cNvPicPr preferRelativeResize="0"/>
            <p:nvPr/>
          </p:nvPicPr>
          <p:blipFill rotWithShape="1">
            <a:blip r:embed="rId29">
              <a:alphaModFix/>
            </a:blip>
            <a:srcRect b="0" l="20981" r="20783" t="0"/>
            <a:stretch/>
          </p:blipFill>
          <p:spPr>
            <a:xfrm>
              <a:off x="-5094100" y="-2665627"/>
              <a:ext cx="706725" cy="1192325"/>
            </a:xfrm>
            <a:prstGeom prst="rect">
              <a:avLst/>
            </a:prstGeom>
            <a:noFill/>
            <a:ln>
              <a:noFill/>
            </a:ln>
          </p:spPr>
        </p:pic>
        <p:pic>
          <p:nvPicPr>
            <p:cNvPr id="700" name="Shape 700"/>
            <p:cNvPicPr preferRelativeResize="0"/>
            <p:nvPr/>
          </p:nvPicPr>
          <p:blipFill rotWithShape="1">
            <a:blip r:embed="rId30">
              <a:alphaModFix/>
            </a:blip>
            <a:srcRect b="0" l="25508" r="16254" t="0"/>
            <a:stretch/>
          </p:blipFill>
          <p:spPr>
            <a:xfrm>
              <a:off x="-4344972" y="-2665627"/>
              <a:ext cx="706725" cy="1192325"/>
            </a:xfrm>
            <a:prstGeom prst="rect">
              <a:avLst/>
            </a:prstGeom>
            <a:noFill/>
            <a:ln>
              <a:noFill/>
            </a:ln>
          </p:spPr>
        </p:pic>
        <p:pic>
          <p:nvPicPr>
            <p:cNvPr id="701" name="Shape 701"/>
            <p:cNvPicPr preferRelativeResize="0"/>
            <p:nvPr/>
          </p:nvPicPr>
          <p:blipFill>
            <a:blip r:embed="rId31">
              <a:alphaModFix/>
            </a:blip>
            <a:stretch>
              <a:fillRect/>
            </a:stretch>
          </p:blipFill>
          <p:spPr>
            <a:xfrm>
              <a:off x="-2681303" y="1166050"/>
              <a:ext cx="609600" cy="1219200"/>
            </a:xfrm>
            <a:prstGeom prst="rect">
              <a:avLst/>
            </a:prstGeom>
            <a:noFill/>
            <a:ln>
              <a:noFill/>
            </a:ln>
          </p:spPr>
        </p:pic>
        <p:sp>
          <p:nvSpPr>
            <p:cNvPr id="702" name="Shape 702"/>
            <p:cNvSpPr txBox="1"/>
            <p:nvPr/>
          </p:nvSpPr>
          <p:spPr>
            <a:xfrm>
              <a:off x="-8349498"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1</a:t>
              </a:r>
              <a:endParaRPr b="1" sz="800">
                <a:latin typeface="Courier New"/>
                <a:ea typeface="Courier New"/>
                <a:cs typeface="Courier New"/>
                <a:sym typeface="Courier New"/>
              </a:endParaRPr>
            </a:p>
          </p:txBody>
        </p:sp>
        <p:sp>
          <p:nvSpPr>
            <p:cNvPr id="703" name="Shape 703"/>
            <p:cNvSpPr txBox="1"/>
            <p:nvPr/>
          </p:nvSpPr>
          <p:spPr>
            <a:xfrm>
              <a:off x="-7587498"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2</a:t>
              </a:r>
              <a:endParaRPr b="1" sz="800">
                <a:latin typeface="Courier New"/>
                <a:ea typeface="Courier New"/>
                <a:cs typeface="Courier New"/>
                <a:sym typeface="Courier New"/>
              </a:endParaRPr>
            </a:p>
          </p:txBody>
        </p:sp>
        <p:sp>
          <p:nvSpPr>
            <p:cNvPr id="704" name="Shape 704"/>
            <p:cNvSpPr txBox="1"/>
            <p:nvPr/>
          </p:nvSpPr>
          <p:spPr>
            <a:xfrm>
              <a:off x="-6825498"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3</a:t>
              </a:r>
              <a:endParaRPr b="1" sz="800">
                <a:latin typeface="Courier New"/>
                <a:ea typeface="Courier New"/>
                <a:cs typeface="Courier New"/>
                <a:sym typeface="Courier New"/>
              </a:endParaRPr>
            </a:p>
          </p:txBody>
        </p:sp>
        <p:sp>
          <p:nvSpPr>
            <p:cNvPr id="705" name="Shape 705"/>
            <p:cNvSpPr txBox="1"/>
            <p:nvPr/>
          </p:nvSpPr>
          <p:spPr>
            <a:xfrm>
              <a:off x="-5952929"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4</a:t>
              </a:r>
              <a:endParaRPr b="1" sz="800">
                <a:latin typeface="Courier New"/>
                <a:ea typeface="Courier New"/>
                <a:cs typeface="Courier New"/>
                <a:sym typeface="Courier New"/>
              </a:endParaRPr>
            </a:p>
          </p:txBody>
        </p:sp>
        <p:sp>
          <p:nvSpPr>
            <p:cNvPr id="706" name="Shape 706"/>
            <p:cNvSpPr txBox="1"/>
            <p:nvPr/>
          </p:nvSpPr>
          <p:spPr>
            <a:xfrm>
              <a:off x="-5114729"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5</a:t>
              </a:r>
              <a:endParaRPr b="1" sz="800">
                <a:latin typeface="Courier New"/>
                <a:ea typeface="Courier New"/>
                <a:cs typeface="Courier New"/>
                <a:sym typeface="Courier New"/>
              </a:endParaRPr>
            </a:p>
          </p:txBody>
        </p:sp>
        <p:sp>
          <p:nvSpPr>
            <p:cNvPr id="707" name="Shape 707"/>
            <p:cNvSpPr txBox="1"/>
            <p:nvPr/>
          </p:nvSpPr>
          <p:spPr>
            <a:xfrm>
              <a:off x="-4352729"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6</a:t>
              </a:r>
              <a:endParaRPr b="1" sz="800">
                <a:latin typeface="Courier New"/>
                <a:ea typeface="Courier New"/>
                <a:cs typeface="Courier New"/>
                <a:sym typeface="Courier New"/>
              </a:endParaRPr>
            </a:p>
          </p:txBody>
        </p:sp>
        <p:sp>
          <p:nvSpPr>
            <p:cNvPr id="708" name="Shape 708"/>
            <p:cNvSpPr txBox="1"/>
            <p:nvPr/>
          </p:nvSpPr>
          <p:spPr>
            <a:xfrm>
              <a:off x="-3655340" y="-3062295"/>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7</a:t>
              </a:r>
              <a:endParaRPr b="1" sz="800">
                <a:latin typeface="Courier New"/>
                <a:ea typeface="Courier New"/>
                <a:cs typeface="Courier New"/>
                <a:sym typeface="Courier New"/>
              </a:endParaRPr>
            </a:p>
          </p:txBody>
        </p:sp>
        <p:sp>
          <p:nvSpPr>
            <p:cNvPr id="709" name="Shape 709"/>
            <p:cNvSpPr txBox="1"/>
            <p:nvPr/>
          </p:nvSpPr>
          <p:spPr>
            <a:xfrm>
              <a:off x="-2801885" y="-3062538"/>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8</a:t>
              </a:r>
              <a:endParaRPr b="1" sz="800">
                <a:latin typeface="Courier New"/>
                <a:ea typeface="Courier New"/>
                <a:cs typeface="Courier New"/>
                <a:sym typeface="Courier New"/>
              </a:endParaRPr>
            </a:p>
          </p:txBody>
        </p:sp>
        <p:sp>
          <p:nvSpPr>
            <p:cNvPr id="710" name="Shape 710"/>
            <p:cNvSpPr txBox="1"/>
            <p:nvPr/>
          </p:nvSpPr>
          <p:spPr>
            <a:xfrm>
              <a:off x="-1937109" y="-3062512"/>
              <a:ext cx="753000" cy="1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Courier New"/>
                  <a:ea typeface="Courier New"/>
                  <a:cs typeface="Courier New"/>
                  <a:sym typeface="Courier New"/>
                </a:rPr>
                <a:t>9</a:t>
              </a:r>
              <a:endParaRPr b="1" sz="800">
                <a:latin typeface="Courier New"/>
                <a:ea typeface="Courier New"/>
                <a:cs typeface="Courier New"/>
                <a:sym typeface="Courier New"/>
              </a:endParaRPr>
            </a:p>
          </p:txBody>
        </p:sp>
        <p:pic>
          <p:nvPicPr>
            <p:cNvPr id="711" name="Shape 711"/>
            <p:cNvPicPr preferRelativeResize="0"/>
            <p:nvPr/>
          </p:nvPicPr>
          <p:blipFill rotWithShape="1">
            <a:blip r:embed="rId32">
              <a:alphaModFix/>
            </a:blip>
            <a:srcRect b="0" l="15443" r="24536" t="0"/>
            <a:stretch/>
          </p:blipFill>
          <p:spPr>
            <a:xfrm>
              <a:off x="-8356800" y="-1434871"/>
              <a:ext cx="753000" cy="1219200"/>
            </a:xfrm>
            <a:prstGeom prst="rect">
              <a:avLst/>
            </a:prstGeom>
            <a:noFill/>
            <a:ln>
              <a:noFill/>
            </a:ln>
          </p:spPr>
        </p:pic>
        <p:pic>
          <p:nvPicPr>
            <p:cNvPr id="712" name="Shape 712"/>
            <p:cNvPicPr preferRelativeResize="0"/>
            <p:nvPr/>
          </p:nvPicPr>
          <p:blipFill rotWithShape="1">
            <a:blip r:embed="rId33">
              <a:alphaModFix/>
            </a:blip>
            <a:srcRect b="0" l="16287" r="25896" t="0"/>
            <a:stretch/>
          </p:blipFill>
          <p:spPr>
            <a:xfrm>
              <a:off x="-5094986" y="-1422014"/>
              <a:ext cx="689350" cy="1192300"/>
            </a:xfrm>
            <a:prstGeom prst="rect">
              <a:avLst/>
            </a:prstGeom>
            <a:noFill/>
            <a:ln>
              <a:noFill/>
            </a:ln>
          </p:spPr>
        </p:pic>
        <p:pic>
          <p:nvPicPr>
            <p:cNvPr id="713" name="Shape 713"/>
            <p:cNvPicPr preferRelativeResize="0"/>
            <p:nvPr/>
          </p:nvPicPr>
          <p:blipFill rotWithShape="1">
            <a:blip r:embed="rId34">
              <a:alphaModFix/>
            </a:blip>
            <a:srcRect b="0" l="20943" r="17729" t="0"/>
            <a:stretch/>
          </p:blipFill>
          <p:spPr>
            <a:xfrm>
              <a:off x="-5929681" y="-1421430"/>
              <a:ext cx="731225" cy="1192300"/>
            </a:xfrm>
            <a:prstGeom prst="rect">
              <a:avLst/>
            </a:prstGeom>
            <a:noFill/>
            <a:ln>
              <a:noFill/>
            </a:ln>
          </p:spPr>
        </p:pic>
        <p:pic>
          <p:nvPicPr>
            <p:cNvPr id="714" name="Shape 714"/>
            <p:cNvPicPr preferRelativeResize="0"/>
            <p:nvPr/>
          </p:nvPicPr>
          <p:blipFill rotWithShape="1">
            <a:blip r:embed="rId35">
              <a:alphaModFix/>
            </a:blip>
            <a:srcRect b="0" l="20015" r="22171" t="0"/>
            <a:stretch/>
          </p:blipFill>
          <p:spPr>
            <a:xfrm>
              <a:off x="-4320012" y="-1421439"/>
              <a:ext cx="689350" cy="1192300"/>
            </a:xfrm>
            <a:prstGeom prst="rect">
              <a:avLst/>
            </a:prstGeom>
            <a:noFill/>
            <a:ln>
              <a:noFill/>
            </a:ln>
          </p:spPr>
        </p:pic>
        <p:pic>
          <p:nvPicPr>
            <p:cNvPr id="715" name="Shape 715"/>
            <p:cNvPicPr preferRelativeResize="0"/>
            <p:nvPr/>
          </p:nvPicPr>
          <p:blipFill rotWithShape="1">
            <a:blip r:embed="rId36">
              <a:alphaModFix/>
            </a:blip>
            <a:srcRect b="0" l="21907" r="24079" t="0"/>
            <a:stretch/>
          </p:blipFill>
          <p:spPr>
            <a:xfrm>
              <a:off x="-3527038" y="-1421439"/>
              <a:ext cx="663225" cy="1192300"/>
            </a:xfrm>
            <a:prstGeom prst="rect">
              <a:avLst/>
            </a:prstGeom>
            <a:noFill/>
            <a:ln>
              <a:noFill/>
            </a:ln>
          </p:spPr>
        </p:pic>
        <p:pic>
          <p:nvPicPr>
            <p:cNvPr id="716" name="Shape 716"/>
            <p:cNvPicPr preferRelativeResize="0"/>
            <p:nvPr/>
          </p:nvPicPr>
          <p:blipFill rotWithShape="1">
            <a:blip r:embed="rId37">
              <a:alphaModFix/>
            </a:blip>
            <a:srcRect b="0" l="21208" r="21237" t="0"/>
            <a:stretch/>
          </p:blipFill>
          <p:spPr>
            <a:xfrm>
              <a:off x="-2751364" y="-1422214"/>
              <a:ext cx="706725" cy="1192300"/>
            </a:xfrm>
            <a:prstGeom prst="rect">
              <a:avLst/>
            </a:prstGeom>
            <a:noFill/>
            <a:ln>
              <a:noFill/>
            </a:ln>
          </p:spPr>
        </p:pic>
        <p:pic>
          <p:nvPicPr>
            <p:cNvPr id="717" name="Shape 717"/>
            <p:cNvPicPr preferRelativeResize="0"/>
            <p:nvPr/>
          </p:nvPicPr>
          <p:blipFill rotWithShape="1">
            <a:blip r:embed="rId38">
              <a:alphaModFix/>
            </a:blip>
            <a:srcRect b="0" l="17437" r="19748" t="0"/>
            <a:stretch/>
          </p:blipFill>
          <p:spPr>
            <a:xfrm>
              <a:off x="-1962238" y="-1421439"/>
              <a:ext cx="771300" cy="1192300"/>
            </a:xfrm>
            <a:prstGeom prst="rect">
              <a:avLst/>
            </a:prstGeom>
            <a:noFill/>
            <a:ln>
              <a:noFill/>
            </a:ln>
          </p:spPr>
        </p:pic>
        <p:cxnSp>
          <p:nvCxnSpPr>
            <p:cNvPr id="718" name="Shape 718"/>
            <p:cNvCxnSpPr/>
            <p:nvPr/>
          </p:nvCxnSpPr>
          <p:spPr>
            <a:xfrm>
              <a:off x="-5994487" y="-2666921"/>
              <a:ext cx="0" cy="5055600"/>
            </a:xfrm>
            <a:prstGeom prst="straightConnector1">
              <a:avLst/>
            </a:prstGeom>
            <a:noFill/>
            <a:ln cap="flat" cmpd="sng" w="9525">
              <a:solidFill>
                <a:srgbClr val="4A86E8"/>
              </a:solidFill>
              <a:prstDash val="lgDash"/>
              <a:round/>
              <a:headEnd len="med" w="med" type="none"/>
              <a:tailEnd len="med" w="med" type="none"/>
            </a:ln>
          </p:spPr>
        </p:cxnSp>
      </p:grpSp>
      <p:sp>
        <p:nvSpPr>
          <p:cNvPr id="719" name="Shape 719"/>
          <p:cNvSpPr txBox="1"/>
          <p:nvPr>
            <p:ph type="title"/>
          </p:nvPr>
        </p:nvSpPr>
        <p:spPr>
          <a:xfrm>
            <a:off x="365125" y="85725"/>
            <a:ext cx="6765900" cy="522300"/>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cap="none" strike="noStrike">
                <a:solidFill>
                  <a:srgbClr val="004586"/>
                </a:solidFill>
                <a:latin typeface="Arial"/>
                <a:ea typeface="Arial"/>
                <a:cs typeface="Arial"/>
                <a:sym typeface="Arial"/>
              </a:rPr>
              <a:t>Experiments</a:t>
            </a:r>
            <a:endParaRPr/>
          </a:p>
        </p:txBody>
      </p:sp>
      <p:sp>
        <p:nvSpPr>
          <p:cNvPr id="720" name="Shape 720"/>
          <p:cNvSpPr txBox="1"/>
          <p:nvPr/>
        </p:nvSpPr>
        <p:spPr>
          <a:xfrm>
            <a:off x="0" y="709612"/>
            <a:ext cx="10080600" cy="114300"/>
          </a:xfrm>
          <a:prstGeom prst="rect">
            <a:avLst/>
          </a:prstGeom>
          <a:gradFill>
            <a:gsLst>
              <a:gs pos="0">
                <a:srgbClr val="004586"/>
              </a:gs>
              <a:gs pos="100000">
                <a:srgbClr val="004586">
                  <a:alpha val="0"/>
                </a:srgbClr>
              </a:gs>
            </a:gsLst>
            <a:lin ang="5400012"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21" name="Shape 721"/>
          <p:cNvSpPr txBox="1"/>
          <p:nvPr/>
        </p:nvSpPr>
        <p:spPr>
          <a:xfrm>
            <a:off x="0" y="7315200"/>
            <a:ext cx="10080600" cy="244500"/>
          </a:xfrm>
          <a:prstGeom prst="rect">
            <a:avLst/>
          </a:prstGeom>
          <a:gradFill>
            <a:gsLst>
              <a:gs pos="0">
                <a:srgbClr val="CCCCCC"/>
              </a:gs>
              <a:gs pos="100000">
                <a:srgbClr val="004586"/>
              </a:gs>
            </a:gsLst>
            <a:lin ang="10800025"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22" name="Shape 722"/>
          <p:cNvSpPr txBox="1"/>
          <p:nvPr/>
        </p:nvSpPr>
        <p:spPr>
          <a:xfrm>
            <a:off x="319087" y="987425"/>
            <a:ext cx="4488000" cy="4794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Qualitative results</a:t>
            </a:r>
            <a:endParaRPr/>
          </a:p>
        </p:txBody>
      </p:sp>
      <p:sp>
        <p:nvSpPr>
          <p:cNvPr id="723" name="Shape 723"/>
          <p:cNvSpPr txBox="1"/>
          <p:nvPr/>
        </p:nvSpPr>
        <p:spPr>
          <a:xfrm>
            <a:off x="8308975" y="1989137"/>
            <a:ext cx="1782900" cy="7317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Sharper arm </a:t>
            </a:r>
            <a:endParaRPr/>
          </a:p>
          <a:p>
            <a:pPr indent="-217487" lvl="0" marL="217487" marR="0" rtl="0" algn="l">
              <a:lnSpc>
                <a:spcPct val="93000"/>
              </a:lnSpc>
              <a:spcBef>
                <a:spcPts val="30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and face</a:t>
            </a:r>
            <a:endParaRPr/>
          </a:p>
        </p:txBody>
      </p:sp>
      <p:sp>
        <p:nvSpPr>
          <p:cNvPr id="724" name="Shape 724"/>
          <p:cNvSpPr txBox="1"/>
          <p:nvPr/>
        </p:nvSpPr>
        <p:spPr>
          <a:xfrm>
            <a:off x="8324850" y="3360737"/>
            <a:ext cx="1782900" cy="7317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More texture</a:t>
            </a:r>
            <a:endParaRPr/>
          </a:p>
        </p:txBody>
      </p:sp>
      <p:sp>
        <p:nvSpPr>
          <p:cNvPr id="725" name="Shape 725"/>
          <p:cNvSpPr txBox="1"/>
          <p:nvPr/>
        </p:nvSpPr>
        <p:spPr>
          <a:xfrm>
            <a:off x="8307387" y="4679950"/>
            <a:ext cx="1782900" cy="7317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More texture and</a:t>
            </a:r>
            <a:endParaRPr/>
          </a:p>
          <a:p>
            <a:pPr indent="-217487" lvl="0" marL="217487" marR="0" rtl="0" algn="l">
              <a:lnSpc>
                <a:spcPct val="93000"/>
              </a:lnSpc>
              <a:spcBef>
                <a:spcPts val="10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background details</a:t>
            </a:r>
            <a:endParaRPr/>
          </a:p>
        </p:txBody>
      </p:sp>
      <p:sp>
        <p:nvSpPr>
          <p:cNvPr id="726" name="Shape 726"/>
          <p:cNvSpPr txBox="1"/>
          <p:nvPr/>
        </p:nvSpPr>
        <p:spPr>
          <a:xfrm>
            <a:off x="8289925" y="6070600"/>
            <a:ext cx="1782900" cy="7317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Sharper legs and</a:t>
            </a:r>
            <a:endParaRPr/>
          </a:p>
          <a:p>
            <a:pPr indent="-217487" lvl="0" marL="217487" marR="0" rtl="0" algn="l">
              <a:lnSpc>
                <a:spcPct val="93000"/>
              </a:lnSpc>
              <a:spcBef>
                <a:spcPts val="10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more object details</a:t>
            </a:r>
            <a:endParaRPr/>
          </a:p>
        </p:txBody>
      </p:sp>
      <p:sp>
        <p:nvSpPr>
          <p:cNvPr id="727" name="Shape 727"/>
          <p:cNvSpPr txBox="1"/>
          <p:nvPr/>
        </p:nvSpPr>
        <p:spPr>
          <a:xfrm>
            <a:off x="5479018" y="1336675"/>
            <a:ext cx="2690700" cy="58992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28" name="Shape 728"/>
          <p:cNvSpPr txBox="1"/>
          <p:nvPr/>
        </p:nvSpPr>
        <p:spPr>
          <a:xfrm>
            <a:off x="3265714" y="746521"/>
            <a:ext cx="6874500" cy="647700"/>
          </a:xfrm>
          <a:prstGeom prst="rect">
            <a:avLst/>
          </a:prstGeom>
          <a:noFill/>
          <a:ln>
            <a:noFill/>
          </a:ln>
        </p:spPr>
        <p:txBody>
          <a:bodyPr anchorCtr="0" anchor="ctr" bIns="0" lIns="0" spcFirstLastPara="1" rIns="0" wrap="square" tIns="21225">
            <a:noAutofit/>
          </a:bodyPr>
          <a:lstStyle/>
          <a:p>
            <a:pPr indent="0" lvl="0" marL="0" marR="0" rtl="0" algn="l">
              <a:lnSpc>
                <a:spcPct val="93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The proposed two-stage framework generate better results than </a:t>
            </a:r>
            <a:r>
              <a:rPr lang="en-US" sz="1600"/>
              <a:t>one-stage</a:t>
            </a:r>
            <a:r>
              <a:rPr b="0" i="0" lang="en-US" sz="1600" u="none">
                <a:solidFill>
                  <a:srgbClr val="000000"/>
                </a:solidFill>
                <a:latin typeface="Arial"/>
                <a:ea typeface="Arial"/>
                <a:cs typeface="Arial"/>
                <a:sym typeface="Arial"/>
              </a:rPr>
              <a:t>.</a:t>
            </a:r>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34" name="Shape 734"/>
        <p:cNvGrpSpPr/>
        <p:nvPr/>
      </p:nvGrpSpPr>
      <p:grpSpPr>
        <a:xfrm>
          <a:off x="0" y="0"/>
          <a:ext cx="0" cy="0"/>
          <a:chOff x="0" y="0"/>
          <a:chExt cx="0" cy="0"/>
        </a:xfrm>
      </p:grpSpPr>
      <p:sp>
        <p:nvSpPr>
          <p:cNvPr id="735" name="Shape 735"/>
          <p:cNvSpPr txBox="1"/>
          <p:nvPr>
            <p:ph type="title"/>
          </p:nvPr>
        </p:nvSpPr>
        <p:spPr>
          <a:xfrm>
            <a:off x="365125" y="85725"/>
            <a:ext cx="6765900" cy="522300"/>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cap="none" strike="noStrike">
                <a:solidFill>
                  <a:srgbClr val="004586"/>
                </a:solidFill>
                <a:latin typeface="Arial"/>
                <a:ea typeface="Arial"/>
                <a:cs typeface="Arial"/>
                <a:sym typeface="Arial"/>
              </a:rPr>
              <a:t>Experiments</a:t>
            </a:r>
            <a:endParaRPr/>
          </a:p>
        </p:txBody>
      </p:sp>
      <p:sp>
        <p:nvSpPr>
          <p:cNvPr id="736" name="Shape 736"/>
          <p:cNvSpPr txBox="1"/>
          <p:nvPr/>
        </p:nvSpPr>
        <p:spPr>
          <a:xfrm>
            <a:off x="0" y="709612"/>
            <a:ext cx="10080600" cy="114300"/>
          </a:xfrm>
          <a:prstGeom prst="rect">
            <a:avLst/>
          </a:prstGeom>
          <a:gradFill>
            <a:gsLst>
              <a:gs pos="0">
                <a:srgbClr val="004586"/>
              </a:gs>
              <a:gs pos="100000">
                <a:srgbClr val="004586">
                  <a:alpha val="0"/>
                </a:srgbClr>
              </a:gs>
            </a:gsLst>
            <a:lin ang="5400012"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37" name="Shape 737"/>
          <p:cNvSpPr txBox="1"/>
          <p:nvPr/>
        </p:nvSpPr>
        <p:spPr>
          <a:xfrm>
            <a:off x="0" y="7315200"/>
            <a:ext cx="10080600" cy="244500"/>
          </a:xfrm>
          <a:prstGeom prst="rect">
            <a:avLst/>
          </a:prstGeom>
          <a:gradFill>
            <a:gsLst>
              <a:gs pos="0">
                <a:srgbClr val="CCCCCC"/>
              </a:gs>
              <a:gs pos="100000">
                <a:srgbClr val="004586"/>
              </a:gs>
            </a:gsLst>
            <a:lin ang="10800025"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38" name="Shape 738"/>
          <p:cNvSpPr txBox="1"/>
          <p:nvPr/>
        </p:nvSpPr>
        <p:spPr>
          <a:xfrm>
            <a:off x="319087" y="987425"/>
            <a:ext cx="4488000" cy="4794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Quantitative results</a:t>
            </a:r>
            <a:endParaRPr/>
          </a:p>
        </p:txBody>
      </p:sp>
      <p:pic>
        <p:nvPicPr>
          <p:cNvPr id="739" name="Shape 739"/>
          <p:cNvPicPr preferRelativeResize="0"/>
          <p:nvPr/>
        </p:nvPicPr>
        <p:blipFill rotWithShape="1">
          <a:blip r:embed="rId3">
            <a:alphaModFix/>
          </a:blip>
          <a:srcRect b="0" l="0" r="0" t="0"/>
          <a:stretch/>
        </p:blipFill>
        <p:spPr>
          <a:xfrm>
            <a:off x="0" y="1784350"/>
            <a:ext cx="10079036" cy="2986087"/>
          </a:xfrm>
          <a:prstGeom prst="rect">
            <a:avLst/>
          </a:prstGeom>
          <a:noFill/>
          <a:ln>
            <a:noFill/>
          </a:ln>
        </p:spPr>
      </p:pic>
      <p:sp>
        <p:nvSpPr>
          <p:cNvPr id="740" name="Shape 740"/>
          <p:cNvSpPr txBox="1"/>
          <p:nvPr/>
        </p:nvSpPr>
        <p:spPr>
          <a:xfrm>
            <a:off x="234950" y="5192693"/>
            <a:ext cx="9701100" cy="17253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800">
                <a:solidFill>
                  <a:schemeClr val="dk1"/>
                </a:solidFill>
              </a:rPr>
              <a:t>Notes: </a:t>
            </a:r>
            <a:endParaRPr sz="1800">
              <a:solidFill>
                <a:schemeClr val="dk1"/>
              </a:solidFill>
            </a:endParaRPr>
          </a:p>
          <a:p>
            <a:pPr indent="-342900" lvl="0" marL="457200" marR="0" rtl="0" algn="l">
              <a:lnSpc>
                <a:spcPct val="115000"/>
              </a:lnSpc>
              <a:spcBef>
                <a:spcPts val="0"/>
              </a:spcBef>
              <a:spcAft>
                <a:spcPts val="0"/>
              </a:spcAft>
              <a:buClr>
                <a:schemeClr val="dk1"/>
              </a:buClr>
              <a:buSzPts val="1800"/>
              <a:buAutoNum type="arabicParenR"/>
            </a:pPr>
            <a:r>
              <a:rPr lang="en-US" sz="1800">
                <a:solidFill>
                  <a:schemeClr val="dk1"/>
                </a:solidFill>
              </a:rPr>
              <a:t>We use mask-SSIM and mask-IS to reduce the influence of background on Market-1501.</a:t>
            </a:r>
            <a:endParaRPr sz="1800">
              <a:solidFill>
                <a:schemeClr val="dk1"/>
              </a:solidFill>
            </a:endParaRPr>
          </a:p>
          <a:p>
            <a:pPr indent="-342900" lvl="0" marL="457200" marR="0" rtl="0" algn="l">
              <a:lnSpc>
                <a:spcPct val="115000"/>
              </a:lnSpc>
              <a:spcBef>
                <a:spcPts val="0"/>
              </a:spcBef>
              <a:spcAft>
                <a:spcPts val="0"/>
              </a:spcAft>
              <a:buClr>
                <a:schemeClr val="dk1"/>
              </a:buClr>
              <a:buSzPts val="1800"/>
              <a:buAutoNum type="arabicParenR"/>
            </a:pPr>
            <a:r>
              <a:rPr lang="en-US" sz="1800">
                <a:solidFill>
                  <a:schemeClr val="dk1"/>
                </a:solidFill>
              </a:rPr>
              <a:t>Blurry image may have slightly higher SSIM.</a:t>
            </a:r>
            <a:endParaRPr sz="1800">
              <a:solidFill>
                <a:schemeClr val="dk1"/>
              </a:solidFill>
            </a:endParaRPr>
          </a:p>
        </p:txBody>
      </p:sp>
      <p:sp>
        <p:nvSpPr>
          <p:cNvPr id="741" name="Shape 741"/>
          <p:cNvSpPr txBox="1"/>
          <p:nvPr/>
        </p:nvSpPr>
        <p:spPr>
          <a:xfrm>
            <a:off x="0" y="4329921"/>
            <a:ext cx="4373100" cy="2634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42" name="Shape 742"/>
          <p:cNvSpPr txBox="1"/>
          <p:nvPr/>
        </p:nvSpPr>
        <p:spPr>
          <a:xfrm>
            <a:off x="7131025" y="4318850"/>
            <a:ext cx="2758200" cy="2634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FFFFF"/>
        </a:solidFill>
      </p:bgPr>
    </p:bg>
    <p:spTree>
      <p:nvGrpSpPr>
        <p:cNvPr id="748" name="Shape 748"/>
        <p:cNvGrpSpPr/>
        <p:nvPr/>
      </p:nvGrpSpPr>
      <p:grpSpPr>
        <a:xfrm>
          <a:off x="0" y="0"/>
          <a:ext cx="0" cy="0"/>
          <a:chOff x="0" y="0"/>
          <a:chExt cx="0" cy="0"/>
        </a:xfrm>
      </p:grpSpPr>
      <p:sp>
        <p:nvSpPr>
          <p:cNvPr id="749" name="Shape 749"/>
          <p:cNvSpPr txBox="1"/>
          <p:nvPr>
            <p:ph type="title"/>
          </p:nvPr>
        </p:nvSpPr>
        <p:spPr>
          <a:xfrm>
            <a:off x="365125" y="85725"/>
            <a:ext cx="6765900" cy="522300"/>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cap="none" strike="noStrike">
                <a:solidFill>
                  <a:srgbClr val="004586"/>
                </a:solidFill>
                <a:latin typeface="Arial"/>
                <a:ea typeface="Arial"/>
                <a:cs typeface="Arial"/>
                <a:sym typeface="Arial"/>
              </a:rPr>
              <a:t>Experiments</a:t>
            </a:r>
            <a:endParaRPr/>
          </a:p>
        </p:txBody>
      </p:sp>
      <p:sp>
        <p:nvSpPr>
          <p:cNvPr id="750" name="Shape 750"/>
          <p:cNvSpPr txBox="1"/>
          <p:nvPr/>
        </p:nvSpPr>
        <p:spPr>
          <a:xfrm>
            <a:off x="0" y="709612"/>
            <a:ext cx="10080600" cy="114300"/>
          </a:xfrm>
          <a:prstGeom prst="rect">
            <a:avLst/>
          </a:prstGeom>
          <a:gradFill>
            <a:gsLst>
              <a:gs pos="0">
                <a:srgbClr val="004586"/>
              </a:gs>
              <a:gs pos="100000">
                <a:srgbClr val="004586">
                  <a:alpha val="0"/>
                </a:srgbClr>
              </a:gs>
            </a:gsLst>
            <a:lin ang="5400012"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51" name="Shape 751"/>
          <p:cNvSpPr txBox="1"/>
          <p:nvPr/>
        </p:nvSpPr>
        <p:spPr>
          <a:xfrm>
            <a:off x="0" y="7315200"/>
            <a:ext cx="10080600" cy="244500"/>
          </a:xfrm>
          <a:prstGeom prst="rect">
            <a:avLst/>
          </a:prstGeom>
          <a:gradFill>
            <a:gsLst>
              <a:gs pos="0">
                <a:srgbClr val="CCCCCC"/>
              </a:gs>
              <a:gs pos="100000">
                <a:srgbClr val="004586"/>
              </a:gs>
            </a:gsLst>
            <a:lin ang="10800025"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52" name="Shape 752"/>
          <p:cNvSpPr txBox="1"/>
          <p:nvPr/>
        </p:nvSpPr>
        <p:spPr>
          <a:xfrm>
            <a:off x="319087" y="987425"/>
            <a:ext cx="4488000" cy="4794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Quantitative results</a:t>
            </a:r>
            <a:endParaRPr/>
          </a:p>
        </p:txBody>
      </p:sp>
      <p:pic>
        <p:nvPicPr>
          <p:cNvPr id="753" name="Shape 753"/>
          <p:cNvPicPr preferRelativeResize="0"/>
          <p:nvPr/>
        </p:nvPicPr>
        <p:blipFill rotWithShape="1">
          <a:blip r:embed="rId3">
            <a:alphaModFix/>
          </a:blip>
          <a:srcRect b="0" l="0" r="0" t="0"/>
          <a:stretch/>
        </p:blipFill>
        <p:spPr>
          <a:xfrm>
            <a:off x="0" y="1403350"/>
            <a:ext cx="10079036" cy="2986087"/>
          </a:xfrm>
          <a:prstGeom prst="rect">
            <a:avLst/>
          </a:prstGeom>
          <a:noFill/>
          <a:ln>
            <a:noFill/>
          </a:ln>
        </p:spPr>
      </p:pic>
      <p:sp>
        <p:nvSpPr>
          <p:cNvPr id="754" name="Shape 754"/>
          <p:cNvSpPr txBox="1"/>
          <p:nvPr/>
        </p:nvSpPr>
        <p:spPr>
          <a:xfrm>
            <a:off x="173037" y="7034212"/>
            <a:ext cx="9906000" cy="263400"/>
          </a:xfrm>
          <a:prstGeom prst="rect">
            <a:avLst/>
          </a:prstGeom>
          <a:no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Note: mask-SSIM and mask-IS to reduce the influence of background on Market-1501 dataset.</a:t>
            </a:r>
            <a:endParaRPr/>
          </a:p>
        </p:txBody>
      </p:sp>
      <p:sp>
        <p:nvSpPr>
          <p:cNvPr id="755" name="Shape 755"/>
          <p:cNvSpPr/>
          <p:nvPr/>
        </p:nvSpPr>
        <p:spPr>
          <a:xfrm>
            <a:off x="3384550" y="3041650"/>
            <a:ext cx="287400" cy="863700"/>
          </a:xfrm>
          <a:prstGeom prst="downArrow">
            <a:avLst>
              <a:gd fmla="val 18000" name="adj1"/>
              <a:gd fmla="val 50000" name="adj2"/>
            </a:avLst>
          </a:prstGeom>
          <a:solidFill>
            <a:srgbClr val="FF0000"/>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56" name="Shape 756"/>
          <p:cNvSpPr/>
          <p:nvPr/>
        </p:nvSpPr>
        <p:spPr>
          <a:xfrm>
            <a:off x="8856662" y="3067050"/>
            <a:ext cx="287400" cy="865200"/>
          </a:xfrm>
          <a:prstGeom prst="downArrow">
            <a:avLst>
              <a:gd fmla="val 18000" name="adj1"/>
              <a:gd fmla="val 50000" name="adj2"/>
            </a:avLst>
          </a:prstGeom>
          <a:solidFill>
            <a:srgbClr val="FF0000"/>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57" name="Shape 757"/>
          <p:cNvSpPr txBox="1"/>
          <p:nvPr/>
        </p:nvSpPr>
        <p:spPr>
          <a:xfrm>
            <a:off x="234950" y="4430712"/>
            <a:ext cx="9701100" cy="2584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a:solidFill>
                  <a:schemeClr val="dk1"/>
                </a:solidFill>
                <a:latin typeface="Arial"/>
                <a:ea typeface="Arial"/>
                <a:cs typeface="Arial"/>
                <a:sym typeface="Arial"/>
              </a:rPr>
              <a:t>The proposed pose embedding (G1-L1) consistently outperforms G1-CE-L1 across all measures and both datasets. G1-HME-L1 obtains similar quantitative numbers probably due to the similarity of the two embeddings.</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a:solidFill>
                  <a:srgbClr val="A6A6A6"/>
                </a:solidFill>
                <a:latin typeface="Arial"/>
                <a:ea typeface="Arial"/>
                <a:cs typeface="Arial"/>
                <a:sym typeface="Arial"/>
              </a:rPr>
              <a:t>Changing the loss from L1 to the proposed poseMaskLoss (G1-poseMaskLoss) consistently improves further across all measures and for both datasets. </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a:solidFill>
                  <a:srgbClr val="A6A6A6"/>
                </a:solidFill>
                <a:latin typeface="Arial"/>
                <a:ea typeface="Arial"/>
                <a:cs typeface="Arial"/>
                <a:sym typeface="Arial"/>
              </a:rPr>
              <a:t>Adding the discriminator during training either after the first stage (G1+D) or in our full model (G1+G2+D) leads to comparable numbers, even though we have observed clear differences in the qualitative results as discussed above. This is explained by the fact that blurry images often get good SSIM despite being less convincing and photo-realistic.</a:t>
            </a:r>
            <a:endParaRPr/>
          </a:p>
        </p:txBody>
      </p:sp>
      <p:sp>
        <p:nvSpPr>
          <p:cNvPr id="758" name="Shape 758"/>
          <p:cNvSpPr txBox="1"/>
          <p:nvPr/>
        </p:nvSpPr>
        <p:spPr>
          <a:xfrm>
            <a:off x="2232025" y="2227262"/>
            <a:ext cx="2052600" cy="20130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59" name="Shape 759"/>
          <p:cNvSpPr txBox="1"/>
          <p:nvPr/>
        </p:nvSpPr>
        <p:spPr>
          <a:xfrm>
            <a:off x="7131050" y="2241550"/>
            <a:ext cx="2805000" cy="20130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5" name="Shape 765"/>
        <p:cNvGrpSpPr/>
        <p:nvPr/>
      </p:nvGrpSpPr>
      <p:grpSpPr>
        <a:xfrm>
          <a:off x="0" y="0"/>
          <a:ext cx="0" cy="0"/>
          <a:chOff x="0" y="0"/>
          <a:chExt cx="0" cy="0"/>
        </a:xfrm>
      </p:grpSpPr>
      <p:sp>
        <p:nvSpPr>
          <p:cNvPr id="766" name="Shape 766"/>
          <p:cNvSpPr txBox="1"/>
          <p:nvPr>
            <p:ph type="title"/>
          </p:nvPr>
        </p:nvSpPr>
        <p:spPr>
          <a:xfrm>
            <a:off x="365125" y="85725"/>
            <a:ext cx="6765900" cy="522300"/>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cap="none" strike="noStrike">
                <a:solidFill>
                  <a:srgbClr val="004586"/>
                </a:solidFill>
                <a:latin typeface="Arial"/>
                <a:ea typeface="Arial"/>
                <a:cs typeface="Arial"/>
                <a:sym typeface="Arial"/>
              </a:rPr>
              <a:t>Experiments</a:t>
            </a:r>
            <a:endParaRPr/>
          </a:p>
        </p:txBody>
      </p:sp>
      <p:sp>
        <p:nvSpPr>
          <p:cNvPr id="767" name="Shape 767"/>
          <p:cNvSpPr txBox="1"/>
          <p:nvPr/>
        </p:nvSpPr>
        <p:spPr>
          <a:xfrm>
            <a:off x="0" y="709612"/>
            <a:ext cx="10080600" cy="114300"/>
          </a:xfrm>
          <a:prstGeom prst="rect">
            <a:avLst/>
          </a:prstGeom>
          <a:gradFill>
            <a:gsLst>
              <a:gs pos="0">
                <a:srgbClr val="004586"/>
              </a:gs>
              <a:gs pos="100000">
                <a:srgbClr val="004586">
                  <a:alpha val="0"/>
                </a:srgbClr>
              </a:gs>
            </a:gsLst>
            <a:lin ang="5400012"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68" name="Shape 768"/>
          <p:cNvSpPr txBox="1"/>
          <p:nvPr/>
        </p:nvSpPr>
        <p:spPr>
          <a:xfrm>
            <a:off x="0" y="7315200"/>
            <a:ext cx="10080600" cy="244500"/>
          </a:xfrm>
          <a:prstGeom prst="rect">
            <a:avLst/>
          </a:prstGeom>
          <a:gradFill>
            <a:gsLst>
              <a:gs pos="0">
                <a:srgbClr val="CCCCCC"/>
              </a:gs>
              <a:gs pos="100000">
                <a:srgbClr val="004586"/>
              </a:gs>
            </a:gsLst>
            <a:lin ang="10800025"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69" name="Shape 769"/>
          <p:cNvSpPr txBox="1"/>
          <p:nvPr/>
        </p:nvSpPr>
        <p:spPr>
          <a:xfrm>
            <a:off x="319087" y="987425"/>
            <a:ext cx="4488000" cy="4794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Quantitative results</a:t>
            </a:r>
            <a:endParaRPr/>
          </a:p>
        </p:txBody>
      </p:sp>
      <p:pic>
        <p:nvPicPr>
          <p:cNvPr id="770" name="Shape 770"/>
          <p:cNvPicPr preferRelativeResize="0"/>
          <p:nvPr/>
        </p:nvPicPr>
        <p:blipFill rotWithShape="1">
          <a:blip r:embed="rId3">
            <a:alphaModFix/>
          </a:blip>
          <a:srcRect b="0" l="0" r="0" t="0"/>
          <a:stretch/>
        </p:blipFill>
        <p:spPr>
          <a:xfrm>
            <a:off x="0" y="1403350"/>
            <a:ext cx="10079036" cy="2986087"/>
          </a:xfrm>
          <a:prstGeom prst="rect">
            <a:avLst/>
          </a:prstGeom>
          <a:noFill/>
          <a:ln>
            <a:noFill/>
          </a:ln>
        </p:spPr>
      </p:pic>
      <p:sp>
        <p:nvSpPr>
          <p:cNvPr id="771" name="Shape 771"/>
          <p:cNvSpPr txBox="1"/>
          <p:nvPr/>
        </p:nvSpPr>
        <p:spPr>
          <a:xfrm>
            <a:off x="173037" y="7034212"/>
            <a:ext cx="9906000" cy="263400"/>
          </a:xfrm>
          <a:prstGeom prst="rect">
            <a:avLst/>
          </a:prstGeom>
          <a:no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Note: mask-SSIM and mask-IS to reduce the influence of background on Market-1501 dataset.</a:t>
            </a:r>
            <a:endParaRPr/>
          </a:p>
        </p:txBody>
      </p:sp>
      <p:sp>
        <p:nvSpPr>
          <p:cNvPr id="772" name="Shape 772"/>
          <p:cNvSpPr/>
          <p:nvPr/>
        </p:nvSpPr>
        <p:spPr>
          <a:xfrm>
            <a:off x="3384550" y="3041650"/>
            <a:ext cx="287400" cy="863700"/>
          </a:xfrm>
          <a:prstGeom prst="downArrow">
            <a:avLst>
              <a:gd fmla="val 18000" name="adj1"/>
              <a:gd fmla="val 50000" name="adj2"/>
            </a:avLst>
          </a:prstGeom>
          <a:solidFill>
            <a:srgbClr val="FF0000"/>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73" name="Shape 773"/>
          <p:cNvSpPr/>
          <p:nvPr/>
        </p:nvSpPr>
        <p:spPr>
          <a:xfrm>
            <a:off x="8856662" y="3067050"/>
            <a:ext cx="287400" cy="865200"/>
          </a:xfrm>
          <a:prstGeom prst="downArrow">
            <a:avLst>
              <a:gd fmla="val 18000" name="adj1"/>
              <a:gd fmla="val 50000" name="adj2"/>
            </a:avLst>
          </a:prstGeom>
          <a:solidFill>
            <a:srgbClr val="FF0000"/>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74" name="Shape 774"/>
          <p:cNvSpPr txBox="1"/>
          <p:nvPr/>
        </p:nvSpPr>
        <p:spPr>
          <a:xfrm>
            <a:off x="234950" y="4430712"/>
            <a:ext cx="9701100" cy="2584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a:solidFill>
                  <a:srgbClr val="A6A6A6"/>
                </a:solidFill>
                <a:latin typeface="Arial"/>
                <a:ea typeface="Arial"/>
                <a:cs typeface="Arial"/>
                <a:sym typeface="Arial"/>
              </a:rPr>
              <a:t>The proposed pose embedding (G1-L1) consistently outperforms G1-CE-L1 across all measures and both datasets. G1-HME-L1 obtains similar quantitative numbers probably due to the similarity of the two embeddings.</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a:solidFill>
                  <a:schemeClr val="dk1"/>
                </a:solidFill>
                <a:latin typeface="Arial"/>
                <a:ea typeface="Arial"/>
                <a:cs typeface="Arial"/>
                <a:sym typeface="Arial"/>
              </a:rPr>
              <a:t>Changing the loss from L1 to the proposed poseMaskLoss (G1-poseMaskLoss) consistently improves further across all measures and for both datasets. </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a:solidFill>
                  <a:srgbClr val="A6A6A6"/>
                </a:solidFill>
                <a:latin typeface="Arial"/>
                <a:ea typeface="Arial"/>
                <a:cs typeface="Arial"/>
                <a:sym typeface="Arial"/>
              </a:rPr>
              <a:t>Adding the discriminator during training either after the first stage (G1+D) or in our full model (G1+G2+D) leads to comparable numbers, even though we have observed clear differences in the qualitative results as discussed above. This is explained by the fact that blurry images often get good SSIM despite being less convincing and photo-realistic.</a:t>
            </a:r>
            <a:endParaRPr/>
          </a:p>
        </p:txBody>
      </p:sp>
      <p:sp>
        <p:nvSpPr>
          <p:cNvPr id="775" name="Shape 775"/>
          <p:cNvSpPr txBox="1"/>
          <p:nvPr/>
        </p:nvSpPr>
        <p:spPr>
          <a:xfrm>
            <a:off x="2232025" y="2227262"/>
            <a:ext cx="2052600" cy="20130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76" name="Shape 776"/>
          <p:cNvSpPr txBox="1"/>
          <p:nvPr/>
        </p:nvSpPr>
        <p:spPr>
          <a:xfrm>
            <a:off x="7131050" y="2241550"/>
            <a:ext cx="2805000" cy="20130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82" name="Shape 782"/>
        <p:cNvGrpSpPr/>
        <p:nvPr/>
      </p:nvGrpSpPr>
      <p:grpSpPr>
        <a:xfrm>
          <a:off x="0" y="0"/>
          <a:ext cx="0" cy="0"/>
          <a:chOff x="0" y="0"/>
          <a:chExt cx="0" cy="0"/>
        </a:xfrm>
      </p:grpSpPr>
      <p:sp>
        <p:nvSpPr>
          <p:cNvPr id="783" name="Shape 783"/>
          <p:cNvSpPr txBox="1"/>
          <p:nvPr>
            <p:ph type="title"/>
          </p:nvPr>
        </p:nvSpPr>
        <p:spPr>
          <a:xfrm>
            <a:off x="365125" y="85725"/>
            <a:ext cx="6765900" cy="522300"/>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0000"/>
              </a:buClr>
              <a:buSzPts val="3600"/>
              <a:buFont typeface="Times New Roman"/>
              <a:buNone/>
            </a:pPr>
            <a:r>
              <a:rPr b="1" i="0" lang="en-US" sz="3600" u="none" cap="none" strike="noStrike">
                <a:solidFill>
                  <a:srgbClr val="004586"/>
                </a:solidFill>
                <a:latin typeface="Arial"/>
                <a:ea typeface="Arial"/>
                <a:cs typeface="Arial"/>
                <a:sym typeface="Arial"/>
              </a:rPr>
              <a:t>Experiments</a:t>
            </a:r>
            <a:endParaRPr/>
          </a:p>
        </p:txBody>
      </p:sp>
      <p:sp>
        <p:nvSpPr>
          <p:cNvPr id="784" name="Shape 784"/>
          <p:cNvSpPr txBox="1"/>
          <p:nvPr/>
        </p:nvSpPr>
        <p:spPr>
          <a:xfrm>
            <a:off x="0" y="709612"/>
            <a:ext cx="10080600" cy="114300"/>
          </a:xfrm>
          <a:prstGeom prst="rect">
            <a:avLst/>
          </a:prstGeom>
          <a:gradFill>
            <a:gsLst>
              <a:gs pos="0">
                <a:srgbClr val="004586"/>
              </a:gs>
              <a:gs pos="100000">
                <a:srgbClr val="004586">
                  <a:alpha val="0"/>
                </a:srgbClr>
              </a:gs>
            </a:gsLst>
            <a:lin ang="5400012"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85" name="Shape 785"/>
          <p:cNvSpPr txBox="1"/>
          <p:nvPr/>
        </p:nvSpPr>
        <p:spPr>
          <a:xfrm>
            <a:off x="0" y="7315200"/>
            <a:ext cx="10080600" cy="244500"/>
          </a:xfrm>
          <a:prstGeom prst="rect">
            <a:avLst/>
          </a:prstGeom>
          <a:gradFill>
            <a:gsLst>
              <a:gs pos="0">
                <a:srgbClr val="CCCCCC"/>
              </a:gs>
              <a:gs pos="100000">
                <a:srgbClr val="004586"/>
              </a:gs>
            </a:gsLst>
            <a:lin ang="10800025"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86" name="Shape 786"/>
          <p:cNvSpPr txBox="1"/>
          <p:nvPr/>
        </p:nvSpPr>
        <p:spPr>
          <a:xfrm>
            <a:off x="319087" y="987425"/>
            <a:ext cx="4488000" cy="4794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Quantitative results</a:t>
            </a:r>
            <a:endParaRPr/>
          </a:p>
        </p:txBody>
      </p:sp>
      <p:pic>
        <p:nvPicPr>
          <p:cNvPr id="787" name="Shape 787"/>
          <p:cNvPicPr preferRelativeResize="0"/>
          <p:nvPr/>
        </p:nvPicPr>
        <p:blipFill rotWithShape="1">
          <a:blip r:embed="rId3">
            <a:alphaModFix/>
          </a:blip>
          <a:srcRect b="0" l="0" r="0" t="0"/>
          <a:stretch/>
        </p:blipFill>
        <p:spPr>
          <a:xfrm>
            <a:off x="0" y="1403350"/>
            <a:ext cx="10079036" cy="2986087"/>
          </a:xfrm>
          <a:prstGeom prst="rect">
            <a:avLst/>
          </a:prstGeom>
          <a:noFill/>
          <a:ln>
            <a:noFill/>
          </a:ln>
        </p:spPr>
      </p:pic>
      <p:sp>
        <p:nvSpPr>
          <p:cNvPr id="788" name="Shape 788"/>
          <p:cNvSpPr txBox="1"/>
          <p:nvPr/>
        </p:nvSpPr>
        <p:spPr>
          <a:xfrm>
            <a:off x="173037" y="7034212"/>
            <a:ext cx="9906000" cy="263400"/>
          </a:xfrm>
          <a:prstGeom prst="rect">
            <a:avLst/>
          </a:prstGeom>
          <a:no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Note: mask-SSIM and mask-IS to reduce the influence of background on Market-1501 dataset.</a:t>
            </a:r>
            <a:endParaRPr/>
          </a:p>
        </p:txBody>
      </p:sp>
      <p:sp>
        <p:nvSpPr>
          <p:cNvPr id="789" name="Shape 789"/>
          <p:cNvSpPr/>
          <p:nvPr/>
        </p:nvSpPr>
        <p:spPr>
          <a:xfrm>
            <a:off x="3384550" y="3041650"/>
            <a:ext cx="287400" cy="863700"/>
          </a:xfrm>
          <a:prstGeom prst="downArrow">
            <a:avLst>
              <a:gd fmla="val 18000" name="adj1"/>
              <a:gd fmla="val 50000" name="adj2"/>
            </a:avLst>
          </a:prstGeom>
          <a:solidFill>
            <a:srgbClr val="FF0000"/>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90" name="Shape 790"/>
          <p:cNvSpPr/>
          <p:nvPr/>
        </p:nvSpPr>
        <p:spPr>
          <a:xfrm>
            <a:off x="8856662" y="3067050"/>
            <a:ext cx="287400" cy="865200"/>
          </a:xfrm>
          <a:prstGeom prst="downArrow">
            <a:avLst>
              <a:gd fmla="val 18000" name="adj1"/>
              <a:gd fmla="val 50000" name="adj2"/>
            </a:avLst>
          </a:prstGeom>
          <a:solidFill>
            <a:srgbClr val="FF0000"/>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91" name="Shape 791"/>
          <p:cNvSpPr txBox="1"/>
          <p:nvPr/>
        </p:nvSpPr>
        <p:spPr>
          <a:xfrm>
            <a:off x="234950" y="4430712"/>
            <a:ext cx="9701100" cy="25845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a:solidFill>
                  <a:srgbClr val="A6A6A6"/>
                </a:solidFill>
                <a:latin typeface="Arial"/>
                <a:ea typeface="Arial"/>
                <a:cs typeface="Arial"/>
                <a:sym typeface="Arial"/>
              </a:rPr>
              <a:t>The proposed pose embedding (G1-L1) consistently outperforms G1-CE-L1 across all measures and both datasets. G1-HME-L1 obtains similar quantitative numbers probably due to the similarity of the two embeddings.</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a:solidFill>
                  <a:srgbClr val="A6A6A6"/>
                </a:solidFill>
                <a:latin typeface="Arial"/>
                <a:ea typeface="Arial"/>
                <a:cs typeface="Arial"/>
                <a:sym typeface="Arial"/>
              </a:rPr>
              <a:t>Changing the loss from L1 to the proposed poseMaskLoss (G1-poseMaskLoss) consistently improves further across all measures and for both datasets. </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a:solidFill>
                  <a:schemeClr val="dk1"/>
                </a:solidFill>
                <a:latin typeface="Arial"/>
                <a:ea typeface="Arial"/>
                <a:cs typeface="Arial"/>
                <a:sym typeface="Arial"/>
              </a:rPr>
              <a:t>Adding the discriminator during training either after the first stage (G1+D) or in our full model (G1+G2+D) leads to comparable numbers, even though we have observed clear differences in the qualitative results as discussed above. This is explained by the fact that blurry images often get good SSIM despite being less convincing and photo-realistic.</a:t>
            </a:r>
            <a:endParaRPr/>
          </a:p>
        </p:txBody>
      </p:sp>
      <p:sp>
        <p:nvSpPr>
          <p:cNvPr id="792" name="Shape 792"/>
          <p:cNvSpPr txBox="1"/>
          <p:nvPr/>
        </p:nvSpPr>
        <p:spPr>
          <a:xfrm>
            <a:off x="2232025" y="2227262"/>
            <a:ext cx="2052600" cy="20130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93" name="Shape 793"/>
          <p:cNvSpPr txBox="1"/>
          <p:nvPr/>
        </p:nvSpPr>
        <p:spPr>
          <a:xfrm>
            <a:off x="7131050" y="2241550"/>
            <a:ext cx="2805000" cy="20130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chemeClr val="lt1"/>
              </a:solidFill>
              <a:latin typeface="Arial"/>
              <a:ea typeface="Arial"/>
              <a:cs typeface="Arial"/>
              <a:sym typeface="Arial"/>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98" name="Shape 798"/>
        <p:cNvGrpSpPr/>
        <p:nvPr/>
      </p:nvGrpSpPr>
      <p:grpSpPr>
        <a:xfrm>
          <a:off x="0" y="0"/>
          <a:ext cx="0" cy="0"/>
          <a:chOff x="0" y="0"/>
          <a:chExt cx="0" cy="0"/>
        </a:xfrm>
      </p:grpSpPr>
      <p:sp>
        <p:nvSpPr>
          <p:cNvPr id="799" name="Shape 799"/>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Experiments</a:t>
            </a:r>
            <a:endParaRPr/>
          </a:p>
        </p:txBody>
      </p:sp>
      <p:pic>
        <p:nvPicPr>
          <p:cNvPr id="800" name="Shape 800"/>
          <p:cNvPicPr preferRelativeResize="0"/>
          <p:nvPr/>
        </p:nvPicPr>
        <p:blipFill rotWithShape="1">
          <a:blip r:embed="rId3">
            <a:alphaModFix/>
          </a:blip>
          <a:srcRect b="0" l="0" r="0" t="0"/>
          <a:stretch/>
        </p:blipFill>
        <p:spPr>
          <a:xfrm>
            <a:off x="7248525" y="85725"/>
            <a:ext cx="1452938" cy="521948"/>
          </a:xfrm>
          <a:prstGeom prst="rect">
            <a:avLst/>
          </a:prstGeom>
          <a:noFill/>
          <a:ln>
            <a:noFill/>
          </a:ln>
        </p:spPr>
      </p:pic>
      <p:sp>
        <p:nvSpPr>
          <p:cNvPr id="801" name="Shape 801"/>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02" name="Shape 802"/>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03" name="Shape 803"/>
          <p:cNvSpPr txBox="1"/>
          <p:nvPr/>
        </p:nvSpPr>
        <p:spPr>
          <a:xfrm>
            <a:off x="319087" y="987425"/>
            <a:ext cx="4487862" cy="479425"/>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Further analysis</a:t>
            </a:r>
            <a:endParaRPr/>
          </a:p>
        </p:txBody>
      </p:sp>
      <p:pic>
        <p:nvPicPr>
          <p:cNvPr id="804" name="Shape 804"/>
          <p:cNvPicPr preferRelativeResize="0"/>
          <p:nvPr/>
        </p:nvPicPr>
        <p:blipFill>
          <a:blip r:embed="rId4">
            <a:alphaModFix/>
          </a:blip>
          <a:stretch>
            <a:fillRect/>
          </a:stretch>
        </p:blipFill>
        <p:spPr>
          <a:xfrm>
            <a:off x="8701475" y="43875"/>
            <a:ext cx="1323303" cy="605650"/>
          </a:xfrm>
          <a:prstGeom prst="rect">
            <a:avLst/>
          </a:prstGeom>
          <a:noFill/>
          <a:ln>
            <a:noFill/>
          </a:ln>
        </p:spPr>
      </p:pic>
      <p:sp>
        <p:nvSpPr>
          <p:cNvPr id="805" name="Shape 805"/>
          <p:cNvSpPr txBox="1"/>
          <p:nvPr/>
        </p:nvSpPr>
        <p:spPr>
          <a:xfrm>
            <a:off x="5776912" y="5000625"/>
            <a:ext cx="3372000" cy="3462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Failure cases on DeepFashion</a:t>
            </a:r>
            <a:endParaRPr/>
          </a:p>
        </p:txBody>
      </p:sp>
      <p:sp>
        <p:nvSpPr>
          <p:cNvPr id="806" name="Shape 806"/>
          <p:cNvSpPr txBox="1"/>
          <p:nvPr/>
        </p:nvSpPr>
        <p:spPr>
          <a:xfrm>
            <a:off x="215900" y="5503862"/>
            <a:ext cx="4515000" cy="7938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810"/>
              <a:buFont typeface="Noto Sans Symbols"/>
              <a:buChar char="●"/>
            </a:pPr>
            <a:r>
              <a:rPr b="0" i="0" lang="en-US" sz="1800" u="none">
                <a:solidFill>
                  <a:srgbClr val="000000"/>
                </a:solidFill>
                <a:latin typeface="Arial"/>
                <a:ea typeface="Arial"/>
                <a:cs typeface="Arial"/>
                <a:sym typeface="Arial"/>
              </a:rPr>
              <a:t>More realistic results, especially the faces.</a:t>
            </a:r>
            <a:endParaRPr/>
          </a:p>
          <a:p>
            <a:pPr indent="-217487" lvl="0" marL="217487" marR="0" rtl="0" algn="l">
              <a:lnSpc>
                <a:spcPct val="93000"/>
              </a:lnSpc>
              <a:spcBef>
                <a:spcPts val="100"/>
              </a:spcBef>
              <a:spcAft>
                <a:spcPts val="0"/>
              </a:spcAft>
              <a:buClr>
                <a:srgbClr val="000000"/>
              </a:buClr>
              <a:buSzPts val="810"/>
              <a:buFont typeface="Noto Sans Symbols"/>
              <a:buChar char="●"/>
            </a:pPr>
            <a:r>
              <a:rPr b="0" i="0" lang="en-US" sz="1800" u="none">
                <a:solidFill>
                  <a:srgbClr val="000000"/>
                </a:solidFill>
                <a:latin typeface="Arial"/>
                <a:ea typeface="Arial"/>
                <a:cs typeface="Arial"/>
                <a:sym typeface="Arial"/>
              </a:rPr>
              <a:t>Generate whole body from half body.</a:t>
            </a:r>
            <a:endParaRPr/>
          </a:p>
        </p:txBody>
      </p:sp>
      <p:sp>
        <p:nvSpPr>
          <p:cNvPr id="807" name="Shape 807"/>
          <p:cNvSpPr txBox="1"/>
          <p:nvPr/>
        </p:nvSpPr>
        <p:spPr>
          <a:xfrm>
            <a:off x="1189037" y="4975225"/>
            <a:ext cx="2486100" cy="4080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Comparison to VariGAN</a:t>
            </a:r>
            <a:endParaRPr/>
          </a:p>
        </p:txBody>
      </p:sp>
      <p:pic>
        <p:nvPicPr>
          <p:cNvPr id="808" name="Shape 808"/>
          <p:cNvPicPr preferRelativeResize="0"/>
          <p:nvPr/>
        </p:nvPicPr>
        <p:blipFill rotWithShape="1">
          <a:blip r:embed="rId5">
            <a:alphaModFix/>
          </a:blip>
          <a:srcRect b="0" l="0" r="0" t="0"/>
          <a:stretch/>
        </p:blipFill>
        <p:spPr>
          <a:xfrm>
            <a:off x="187325" y="2030412"/>
            <a:ext cx="4368801" cy="2852737"/>
          </a:xfrm>
          <a:prstGeom prst="rect">
            <a:avLst/>
          </a:prstGeom>
          <a:noFill/>
          <a:ln>
            <a:noFill/>
          </a:ln>
        </p:spPr>
      </p:pic>
      <p:pic>
        <p:nvPicPr>
          <p:cNvPr id="809" name="Shape 809"/>
          <p:cNvPicPr preferRelativeResize="0"/>
          <p:nvPr/>
        </p:nvPicPr>
        <p:blipFill rotWithShape="1">
          <a:blip r:embed="rId6">
            <a:alphaModFix/>
          </a:blip>
          <a:srcRect b="0" l="0" r="0" t="0"/>
          <a:stretch/>
        </p:blipFill>
        <p:spPr>
          <a:xfrm>
            <a:off x="4829175" y="1984375"/>
            <a:ext cx="5121275" cy="2898775"/>
          </a:xfrm>
          <a:prstGeom prst="rect">
            <a:avLst/>
          </a:prstGeom>
          <a:noFill/>
          <a:ln>
            <a:noFill/>
          </a:ln>
        </p:spPr>
      </p:pic>
      <p:sp>
        <p:nvSpPr>
          <p:cNvPr id="810" name="Shape 810"/>
          <p:cNvSpPr txBox="1"/>
          <p:nvPr/>
        </p:nvSpPr>
        <p:spPr>
          <a:xfrm>
            <a:off x="4989512" y="5507037"/>
            <a:ext cx="4515000" cy="793800"/>
          </a:xfrm>
          <a:prstGeom prst="rect">
            <a:avLst/>
          </a:prstGeom>
          <a:noFill/>
          <a:ln>
            <a:noFill/>
          </a:ln>
        </p:spPr>
        <p:txBody>
          <a:bodyPr anchorCtr="0" anchor="ctr" bIns="0" lIns="0" spcFirstLastPara="1" rIns="0" wrap="square" tIns="21225">
            <a:noAutofit/>
          </a:bodyPr>
          <a:lstStyle/>
          <a:p>
            <a:pPr indent="-217487" lvl="0" marL="217487" marR="0" rtl="0" algn="l">
              <a:lnSpc>
                <a:spcPct val="93000"/>
              </a:lnSpc>
              <a:spcBef>
                <a:spcPts val="0"/>
              </a:spcBef>
              <a:spcAft>
                <a:spcPts val="0"/>
              </a:spcAft>
              <a:buClr>
                <a:srgbClr val="000000"/>
              </a:buClr>
              <a:buSzPts val="810"/>
              <a:buFont typeface="Noto Sans Symbols"/>
              <a:buChar char="●"/>
            </a:pPr>
            <a:r>
              <a:rPr b="0" i="0" lang="en-US" sz="1800" u="none">
                <a:solidFill>
                  <a:srgbClr val="000000"/>
                </a:solidFill>
                <a:latin typeface="Arial"/>
                <a:ea typeface="Arial"/>
                <a:cs typeface="Arial"/>
                <a:sym typeface="Arial"/>
              </a:rPr>
              <a:t>Rare data for some specific poses.</a:t>
            </a:r>
            <a:endParaRPr/>
          </a:p>
          <a:p>
            <a:pPr indent="-217487" lvl="0" marL="217487" marR="0" rtl="0" algn="l">
              <a:lnSpc>
                <a:spcPct val="93000"/>
              </a:lnSpc>
              <a:spcBef>
                <a:spcPts val="100"/>
              </a:spcBef>
              <a:spcAft>
                <a:spcPts val="0"/>
              </a:spcAft>
              <a:buClr>
                <a:srgbClr val="000000"/>
              </a:buClr>
              <a:buSzPts val="810"/>
              <a:buFont typeface="Noto Sans Symbols"/>
              <a:buChar char="●"/>
            </a:pPr>
            <a:r>
              <a:rPr b="0" i="0" lang="en-US" sz="1800" u="none">
                <a:solidFill>
                  <a:srgbClr val="000000"/>
                </a:solidFill>
                <a:latin typeface="Arial"/>
                <a:ea typeface="Arial"/>
                <a:cs typeface="Arial"/>
                <a:sym typeface="Arial"/>
              </a:rPr>
              <a:t>Rare data for male.</a:t>
            </a:r>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15" name="Shape 815"/>
        <p:cNvGrpSpPr/>
        <p:nvPr/>
      </p:nvGrpSpPr>
      <p:grpSpPr>
        <a:xfrm>
          <a:off x="0" y="0"/>
          <a:ext cx="0" cy="0"/>
          <a:chOff x="0" y="0"/>
          <a:chExt cx="0" cy="0"/>
        </a:xfrm>
      </p:grpSpPr>
      <p:sp>
        <p:nvSpPr>
          <p:cNvPr id="816" name="Shape 816"/>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Experiments</a:t>
            </a:r>
            <a:endParaRPr/>
          </a:p>
        </p:txBody>
      </p:sp>
      <p:pic>
        <p:nvPicPr>
          <p:cNvPr id="817" name="Shape 817"/>
          <p:cNvPicPr preferRelativeResize="0"/>
          <p:nvPr/>
        </p:nvPicPr>
        <p:blipFill rotWithShape="1">
          <a:blip r:embed="rId3">
            <a:alphaModFix/>
          </a:blip>
          <a:srcRect b="0" l="0" r="0" t="0"/>
          <a:stretch/>
        </p:blipFill>
        <p:spPr>
          <a:xfrm>
            <a:off x="7248525" y="85725"/>
            <a:ext cx="1452938" cy="521948"/>
          </a:xfrm>
          <a:prstGeom prst="rect">
            <a:avLst/>
          </a:prstGeom>
          <a:noFill/>
          <a:ln>
            <a:noFill/>
          </a:ln>
        </p:spPr>
      </p:pic>
      <p:sp>
        <p:nvSpPr>
          <p:cNvPr id="818" name="Shape 818"/>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19" name="Shape 819"/>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20" name="Shape 820"/>
          <p:cNvSpPr txBox="1"/>
          <p:nvPr/>
        </p:nvSpPr>
        <p:spPr>
          <a:xfrm>
            <a:off x="777875" y="6583362"/>
            <a:ext cx="3611562" cy="731837"/>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720"/>
              <a:buFont typeface="Noto Sans Symbols"/>
              <a:buChar char="●"/>
            </a:pPr>
            <a:r>
              <a:rPr b="0" i="0" lang="en-US" sz="1600" u="none">
                <a:solidFill>
                  <a:srgbClr val="000000"/>
                </a:solidFill>
                <a:latin typeface="Arial"/>
                <a:ea typeface="Arial"/>
                <a:cs typeface="Arial"/>
                <a:sym typeface="Arial"/>
              </a:rPr>
              <a:t>Generate whole body from up body</a:t>
            </a:r>
            <a:endParaRPr/>
          </a:p>
          <a:p>
            <a:pPr indent="-217486" lvl="0" marL="217486" marR="0" rtl="0" algn="l">
              <a:lnSpc>
                <a:spcPct val="93000"/>
              </a:lnSpc>
              <a:spcBef>
                <a:spcPts val="300"/>
              </a:spcBef>
              <a:spcAft>
                <a:spcPts val="0"/>
              </a:spcAft>
              <a:buClr>
                <a:srgbClr val="000000"/>
              </a:buClr>
              <a:buSzPts val="720"/>
              <a:buFont typeface="Noto Sans Symbols"/>
              <a:buChar char="●"/>
            </a:pPr>
            <a:r>
              <a:rPr b="0" i="0" lang="en-US" sz="1600" u="none">
                <a:solidFill>
                  <a:srgbClr val="000000"/>
                </a:solidFill>
                <a:latin typeface="Arial"/>
                <a:ea typeface="Arial"/>
                <a:cs typeface="Arial"/>
                <a:sym typeface="Arial"/>
              </a:rPr>
              <a:t>Generate front view from side view</a:t>
            </a:r>
            <a:endParaRPr/>
          </a:p>
        </p:txBody>
      </p:sp>
      <p:pic>
        <p:nvPicPr>
          <p:cNvPr id="821" name="Shape 821"/>
          <p:cNvPicPr preferRelativeResize="0"/>
          <p:nvPr/>
        </p:nvPicPr>
        <p:blipFill>
          <a:blip r:embed="rId4">
            <a:alphaModFix/>
          </a:blip>
          <a:stretch>
            <a:fillRect/>
          </a:stretch>
        </p:blipFill>
        <p:spPr>
          <a:xfrm>
            <a:off x="8701475" y="43875"/>
            <a:ext cx="1323303" cy="605650"/>
          </a:xfrm>
          <a:prstGeom prst="rect">
            <a:avLst/>
          </a:prstGeom>
          <a:noFill/>
          <a:ln>
            <a:noFill/>
          </a:ln>
        </p:spPr>
      </p:pic>
      <p:sp>
        <p:nvSpPr>
          <p:cNvPr id="822" name="Shape 822"/>
          <p:cNvSpPr txBox="1"/>
          <p:nvPr/>
        </p:nvSpPr>
        <p:spPr>
          <a:xfrm>
            <a:off x="6281403" y="857711"/>
            <a:ext cx="10833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Condition </a:t>
            </a:r>
            <a:endParaRPr sz="1200"/>
          </a:p>
          <a:p>
            <a:pPr indent="0" lvl="0" marL="0" rtl="0" algn="ctr">
              <a:spcBef>
                <a:spcPts val="0"/>
              </a:spcBef>
              <a:spcAft>
                <a:spcPts val="0"/>
              </a:spcAft>
              <a:buNone/>
            </a:pPr>
            <a:r>
              <a:rPr lang="en-US" sz="1200"/>
              <a:t>image</a:t>
            </a:r>
            <a:endParaRPr sz="1200"/>
          </a:p>
        </p:txBody>
      </p:sp>
      <p:sp>
        <p:nvSpPr>
          <p:cNvPr id="823" name="Shape 823"/>
          <p:cNvSpPr txBox="1"/>
          <p:nvPr/>
        </p:nvSpPr>
        <p:spPr>
          <a:xfrm>
            <a:off x="6984494" y="857711"/>
            <a:ext cx="10833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Target</a:t>
            </a:r>
            <a:endParaRPr sz="1200"/>
          </a:p>
          <a:p>
            <a:pPr indent="0" lvl="0" marL="0" rtl="0" algn="ctr">
              <a:spcBef>
                <a:spcPts val="0"/>
              </a:spcBef>
              <a:spcAft>
                <a:spcPts val="0"/>
              </a:spcAft>
              <a:buNone/>
            </a:pPr>
            <a:r>
              <a:rPr lang="en-US" sz="1200"/>
              <a:t>pose</a:t>
            </a:r>
            <a:endParaRPr sz="1200"/>
          </a:p>
        </p:txBody>
      </p:sp>
      <p:sp>
        <p:nvSpPr>
          <p:cNvPr id="824" name="Shape 824"/>
          <p:cNvSpPr txBox="1"/>
          <p:nvPr/>
        </p:nvSpPr>
        <p:spPr>
          <a:xfrm>
            <a:off x="8332958" y="857711"/>
            <a:ext cx="10833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Coarse</a:t>
            </a:r>
            <a:endParaRPr sz="1200"/>
          </a:p>
          <a:p>
            <a:pPr indent="0" lvl="0" marL="0" rtl="0" algn="ctr">
              <a:spcBef>
                <a:spcPts val="0"/>
              </a:spcBef>
              <a:spcAft>
                <a:spcPts val="0"/>
              </a:spcAft>
              <a:buNone/>
            </a:pPr>
            <a:r>
              <a:rPr lang="en-US" sz="1200"/>
              <a:t>result</a:t>
            </a:r>
            <a:endParaRPr sz="1200"/>
          </a:p>
        </p:txBody>
      </p:sp>
      <p:sp>
        <p:nvSpPr>
          <p:cNvPr id="825" name="Shape 825"/>
          <p:cNvSpPr txBox="1"/>
          <p:nvPr/>
        </p:nvSpPr>
        <p:spPr>
          <a:xfrm>
            <a:off x="9052474" y="857711"/>
            <a:ext cx="10833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Refined</a:t>
            </a:r>
            <a:endParaRPr sz="1200"/>
          </a:p>
          <a:p>
            <a:pPr indent="0" lvl="0" marL="0" rtl="0" algn="ctr">
              <a:spcBef>
                <a:spcPts val="0"/>
              </a:spcBef>
              <a:spcAft>
                <a:spcPts val="0"/>
              </a:spcAft>
              <a:buNone/>
            </a:pPr>
            <a:r>
              <a:rPr lang="en-US" sz="1200"/>
              <a:t>result</a:t>
            </a:r>
            <a:endParaRPr sz="1200"/>
          </a:p>
        </p:txBody>
      </p:sp>
      <p:sp>
        <p:nvSpPr>
          <p:cNvPr id="826" name="Shape 826"/>
          <p:cNvSpPr txBox="1"/>
          <p:nvPr/>
        </p:nvSpPr>
        <p:spPr>
          <a:xfrm>
            <a:off x="7673728" y="857711"/>
            <a:ext cx="10833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Target</a:t>
            </a:r>
            <a:endParaRPr sz="1200"/>
          </a:p>
          <a:p>
            <a:pPr indent="0" lvl="0" marL="0" rtl="0" algn="ctr">
              <a:spcBef>
                <a:spcPts val="0"/>
              </a:spcBef>
              <a:spcAft>
                <a:spcPts val="0"/>
              </a:spcAft>
              <a:buNone/>
            </a:pPr>
            <a:r>
              <a:rPr lang="en-US" sz="1200"/>
              <a:t>image (GT)</a:t>
            </a:r>
            <a:endParaRPr sz="1200"/>
          </a:p>
        </p:txBody>
      </p:sp>
      <p:pic>
        <p:nvPicPr>
          <p:cNvPr id="827" name="Shape 827"/>
          <p:cNvPicPr preferRelativeResize="0"/>
          <p:nvPr/>
        </p:nvPicPr>
        <p:blipFill>
          <a:blip r:embed="rId5">
            <a:alphaModFix/>
          </a:blip>
          <a:stretch>
            <a:fillRect/>
          </a:stretch>
        </p:blipFill>
        <p:spPr>
          <a:xfrm>
            <a:off x="6499728" y="1361269"/>
            <a:ext cx="609600" cy="1219200"/>
          </a:xfrm>
          <a:prstGeom prst="rect">
            <a:avLst/>
          </a:prstGeom>
          <a:noFill/>
          <a:ln>
            <a:noFill/>
          </a:ln>
        </p:spPr>
      </p:pic>
      <p:pic>
        <p:nvPicPr>
          <p:cNvPr id="828" name="Shape 828"/>
          <p:cNvPicPr preferRelativeResize="0"/>
          <p:nvPr/>
        </p:nvPicPr>
        <p:blipFill>
          <a:blip r:embed="rId6">
            <a:alphaModFix/>
          </a:blip>
          <a:stretch>
            <a:fillRect/>
          </a:stretch>
        </p:blipFill>
        <p:spPr>
          <a:xfrm>
            <a:off x="7201093" y="1361269"/>
            <a:ext cx="609600" cy="1219200"/>
          </a:xfrm>
          <a:prstGeom prst="rect">
            <a:avLst/>
          </a:prstGeom>
          <a:noFill/>
          <a:ln>
            <a:noFill/>
          </a:ln>
        </p:spPr>
      </p:pic>
      <p:pic>
        <p:nvPicPr>
          <p:cNvPr id="829" name="Shape 829"/>
          <p:cNvPicPr preferRelativeResize="0"/>
          <p:nvPr/>
        </p:nvPicPr>
        <p:blipFill>
          <a:blip r:embed="rId7">
            <a:alphaModFix/>
          </a:blip>
          <a:stretch>
            <a:fillRect/>
          </a:stretch>
        </p:blipFill>
        <p:spPr>
          <a:xfrm>
            <a:off x="8586269" y="1361269"/>
            <a:ext cx="609600" cy="1219200"/>
          </a:xfrm>
          <a:prstGeom prst="rect">
            <a:avLst/>
          </a:prstGeom>
          <a:noFill/>
          <a:ln>
            <a:noFill/>
          </a:ln>
        </p:spPr>
      </p:pic>
      <p:pic>
        <p:nvPicPr>
          <p:cNvPr id="830" name="Shape 830"/>
          <p:cNvPicPr preferRelativeResize="0"/>
          <p:nvPr/>
        </p:nvPicPr>
        <p:blipFill>
          <a:blip r:embed="rId8">
            <a:alphaModFix/>
          </a:blip>
          <a:stretch>
            <a:fillRect/>
          </a:stretch>
        </p:blipFill>
        <p:spPr>
          <a:xfrm>
            <a:off x="9277346" y="1361269"/>
            <a:ext cx="609600" cy="1219200"/>
          </a:xfrm>
          <a:prstGeom prst="rect">
            <a:avLst/>
          </a:prstGeom>
          <a:noFill/>
          <a:ln>
            <a:noFill/>
          </a:ln>
        </p:spPr>
      </p:pic>
      <p:pic>
        <p:nvPicPr>
          <p:cNvPr id="831" name="Shape 831"/>
          <p:cNvPicPr preferRelativeResize="0"/>
          <p:nvPr/>
        </p:nvPicPr>
        <p:blipFill>
          <a:blip r:embed="rId9">
            <a:alphaModFix/>
          </a:blip>
          <a:stretch>
            <a:fillRect/>
          </a:stretch>
        </p:blipFill>
        <p:spPr>
          <a:xfrm>
            <a:off x="7910496" y="1361269"/>
            <a:ext cx="609600" cy="1219200"/>
          </a:xfrm>
          <a:prstGeom prst="rect">
            <a:avLst/>
          </a:prstGeom>
          <a:noFill/>
          <a:ln>
            <a:noFill/>
          </a:ln>
        </p:spPr>
      </p:pic>
      <p:pic>
        <p:nvPicPr>
          <p:cNvPr id="832" name="Shape 832"/>
          <p:cNvPicPr preferRelativeResize="0"/>
          <p:nvPr/>
        </p:nvPicPr>
        <p:blipFill>
          <a:blip r:embed="rId10">
            <a:alphaModFix/>
          </a:blip>
          <a:stretch>
            <a:fillRect/>
          </a:stretch>
        </p:blipFill>
        <p:spPr>
          <a:xfrm>
            <a:off x="6499728" y="3869767"/>
            <a:ext cx="609600" cy="1219200"/>
          </a:xfrm>
          <a:prstGeom prst="rect">
            <a:avLst/>
          </a:prstGeom>
          <a:noFill/>
          <a:ln>
            <a:noFill/>
          </a:ln>
        </p:spPr>
      </p:pic>
      <p:pic>
        <p:nvPicPr>
          <p:cNvPr id="833" name="Shape 833"/>
          <p:cNvPicPr preferRelativeResize="0"/>
          <p:nvPr/>
        </p:nvPicPr>
        <p:blipFill>
          <a:blip r:embed="rId11">
            <a:alphaModFix/>
          </a:blip>
          <a:stretch>
            <a:fillRect/>
          </a:stretch>
        </p:blipFill>
        <p:spPr>
          <a:xfrm>
            <a:off x="7194943" y="3869767"/>
            <a:ext cx="609600" cy="1219200"/>
          </a:xfrm>
          <a:prstGeom prst="rect">
            <a:avLst/>
          </a:prstGeom>
          <a:noFill/>
          <a:ln>
            <a:noFill/>
          </a:ln>
        </p:spPr>
      </p:pic>
      <p:pic>
        <p:nvPicPr>
          <p:cNvPr id="834" name="Shape 834"/>
          <p:cNvPicPr preferRelativeResize="0"/>
          <p:nvPr/>
        </p:nvPicPr>
        <p:blipFill>
          <a:blip r:embed="rId12">
            <a:alphaModFix/>
          </a:blip>
          <a:stretch>
            <a:fillRect/>
          </a:stretch>
        </p:blipFill>
        <p:spPr>
          <a:xfrm>
            <a:off x="8588688" y="3869767"/>
            <a:ext cx="609600" cy="1219200"/>
          </a:xfrm>
          <a:prstGeom prst="rect">
            <a:avLst/>
          </a:prstGeom>
          <a:noFill/>
          <a:ln>
            <a:noFill/>
          </a:ln>
        </p:spPr>
      </p:pic>
      <p:pic>
        <p:nvPicPr>
          <p:cNvPr id="835" name="Shape 835"/>
          <p:cNvPicPr preferRelativeResize="0"/>
          <p:nvPr/>
        </p:nvPicPr>
        <p:blipFill>
          <a:blip r:embed="rId13">
            <a:alphaModFix/>
          </a:blip>
          <a:stretch>
            <a:fillRect/>
          </a:stretch>
        </p:blipFill>
        <p:spPr>
          <a:xfrm>
            <a:off x="9281398" y="3869767"/>
            <a:ext cx="609600" cy="1219200"/>
          </a:xfrm>
          <a:prstGeom prst="rect">
            <a:avLst/>
          </a:prstGeom>
          <a:noFill/>
          <a:ln>
            <a:noFill/>
          </a:ln>
        </p:spPr>
      </p:pic>
      <p:pic>
        <p:nvPicPr>
          <p:cNvPr id="836" name="Shape 836"/>
          <p:cNvPicPr preferRelativeResize="0"/>
          <p:nvPr/>
        </p:nvPicPr>
        <p:blipFill>
          <a:blip r:embed="rId14">
            <a:alphaModFix/>
          </a:blip>
          <a:stretch>
            <a:fillRect/>
          </a:stretch>
        </p:blipFill>
        <p:spPr>
          <a:xfrm>
            <a:off x="7898253" y="3869767"/>
            <a:ext cx="609600" cy="1219200"/>
          </a:xfrm>
          <a:prstGeom prst="rect">
            <a:avLst/>
          </a:prstGeom>
          <a:noFill/>
          <a:ln>
            <a:noFill/>
          </a:ln>
        </p:spPr>
      </p:pic>
      <p:pic>
        <p:nvPicPr>
          <p:cNvPr id="837" name="Shape 837"/>
          <p:cNvPicPr preferRelativeResize="0"/>
          <p:nvPr/>
        </p:nvPicPr>
        <p:blipFill>
          <a:blip r:embed="rId15">
            <a:alphaModFix/>
          </a:blip>
          <a:stretch>
            <a:fillRect/>
          </a:stretch>
        </p:blipFill>
        <p:spPr>
          <a:xfrm>
            <a:off x="6499728" y="2615518"/>
            <a:ext cx="609600" cy="1219200"/>
          </a:xfrm>
          <a:prstGeom prst="rect">
            <a:avLst/>
          </a:prstGeom>
          <a:noFill/>
          <a:ln>
            <a:noFill/>
          </a:ln>
        </p:spPr>
      </p:pic>
      <p:pic>
        <p:nvPicPr>
          <p:cNvPr id="838" name="Shape 838"/>
          <p:cNvPicPr preferRelativeResize="0"/>
          <p:nvPr/>
        </p:nvPicPr>
        <p:blipFill>
          <a:blip r:embed="rId16">
            <a:alphaModFix/>
          </a:blip>
          <a:stretch>
            <a:fillRect/>
          </a:stretch>
        </p:blipFill>
        <p:spPr>
          <a:xfrm>
            <a:off x="7898246" y="2615518"/>
            <a:ext cx="609600" cy="1219200"/>
          </a:xfrm>
          <a:prstGeom prst="rect">
            <a:avLst/>
          </a:prstGeom>
          <a:noFill/>
          <a:ln>
            <a:noFill/>
          </a:ln>
        </p:spPr>
      </p:pic>
      <p:pic>
        <p:nvPicPr>
          <p:cNvPr id="839" name="Shape 839"/>
          <p:cNvPicPr preferRelativeResize="0"/>
          <p:nvPr/>
        </p:nvPicPr>
        <p:blipFill>
          <a:blip r:embed="rId17">
            <a:alphaModFix/>
          </a:blip>
          <a:stretch>
            <a:fillRect/>
          </a:stretch>
        </p:blipFill>
        <p:spPr>
          <a:xfrm>
            <a:off x="7201093" y="2615518"/>
            <a:ext cx="609600" cy="1219200"/>
          </a:xfrm>
          <a:prstGeom prst="rect">
            <a:avLst/>
          </a:prstGeom>
          <a:noFill/>
          <a:ln>
            <a:noFill/>
          </a:ln>
        </p:spPr>
      </p:pic>
      <p:pic>
        <p:nvPicPr>
          <p:cNvPr id="840" name="Shape 840"/>
          <p:cNvPicPr preferRelativeResize="0"/>
          <p:nvPr/>
        </p:nvPicPr>
        <p:blipFill>
          <a:blip r:embed="rId18">
            <a:alphaModFix/>
          </a:blip>
          <a:stretch>
            <a:fillRect/>
          </a:stretch>
        </p:blipFill>
        <p:spPr>
          <a:xfrm>
            <a:off x="8586263" y="2615518"/>
            <a:ext cx="609600" cy="1219200"/>
          </a:xfrm>
          <a:prstGeom prst="rect">
            <a:avLst/>
          </a:prstGeom>
          <a:noFill/>
          <a:ln>
            <a:noFill/>
          </a:ln>
        </p:spPr>
      </p:pic>
      <p:pic>
        <p:nvPicPr>
          <p:cNvPr id="841" name="Shape 841"/>
          <p:cNvPicPr preferRelativeResize="0"/>
          <p:nvPr/>
        </p:nvPicPr>
        <p:blipFill>
          <a:blip r:embed="rId19">
            <a:alphaModFix/>
          </a:blip>
          <a:stretch>
            <a:fillRect/>
          </a:stretch>
        </p:blipFill>
        <p:spPr>
          <a:xfrm>
            <a:off x="9285136" y="2615518"/>
            <a:ext cx="609600" cy="1219200"/>
          </a:xfrm>
          <a:prstGeom prst="rect">
            <a:avLst/>
          </a:prstGeom>
          <a:noFill/>
          <a:ln>
            <a:noFill/>
          </a:ln>
        </p:spPr>
      </p:pic>
      <p:sp>
        <p:nvSpPr>
          <p:cNvPr id="842" name="Shape 842"/>
          <p:cNvSpPr txBox="1"/>
          <p:nvPr/>
        </p:nvSpPr>
        <p:spPr>
          <a:xfrm>
            <a:off x="250781" y="873265"/>
            <a:ext cx="10833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Condition </a:t>
            </a:r>
            <a:endParaRPr sz="1200"/>
          </a:p>
          <a:p>
            <a:pPr indent="0" lvl="0" marL="0" rtl="0" algn="ctr">
              <a:spcBef>
                <a:spcPts val="0"/>
              </a:spcBef>
              <a:spcAft>
                <a:spcPts val="0"/>
              </a:spcAft>
              <a:buNone/>
            </a:pPr>
            <a:r>
              <a:rPr lang="en-US" sz="1200"/>
              <a:t>image</a:t>
            </a:r>
            <a:endParaRPr sz="1200"/>
          </a:p>
        </p:txBody>
      </p:sp>
      <p:sp>
        <p:nvSpPr>
          <p:cNvPr id="843" name="Shape 843"/>
          <p:cNvSpPr txBox="1"/>
          <p:nvPr/>
        </p:nvSpPr>
        <p:spPr>
          <a:xfrm>
            <a:off x="1460072" y="873265"/>
            <a:ext cx="10833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Target</a:t>
            </a:r>
            <a:endParaRPr sz="1200"/>
          </a:p>
          <a:p>
            <a:pPr indent="0" lvl="0" marL="0" rtl="0" algn="ctr">
              <a:spcBef>
                <a:spcPts val="0"/>
              </a:spcBef>
              <a:spcAft>
                <a:spcPts val="0"/>
              </a:spcAft>
              <a:buNone/>
            </a:pPr>
            <a:r>
              <a:rPr lang="en-US" sz="1200"/>
              <a:t>pose</a:t>
            </a:r>
            <a:endParaRPr sz="1200"/>
          </a:p>
        </p:txBody>
      </p:sp>
      <p:sp>
        <p:nvSpPr>
          <p:cNvPr id="844" name="Shape 844"/>
          <p:cNvSpPr txBox="1"/>
          <p:nvPr/>
        </p:nvSpPr>
        <p:spPr>
          <a:xfrm>
            <a:off x="3902467" y="873265"/>
            <a:ext cx="10833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Coarse</a:t>
            </a:r>
            <a:endParaRPr sz="1200"/>
          </a:p>
          <a:p>
            <a:pPr indent="0" lvl="0" marL="0" rtl="0" algn="ctr">
              <a:spcBef>
                <a:spcPts val="0"/>
              </a:spcBef>
              <a:spcAft>
                <a:spcPts val="0"/>
              </a:spcAft>
              <a:buNone/>
            </a:pPr>
            <a:r>
              <a:rPr lang="en-US" sz="1200"/>
              <a:t>result</a:t>
            </a:r>
            <a:endParaRPr sz="1200"/>
          </a:p>
        </p:txBody>
      </p:sp>
      <p:sp>
        <p:nvSpPr>
          <p:cNvPr id="845" name="Shape 845"/>
          <p:cNvSpPr txBox="1"/>
          <p:nvPr/>
        </p:nvSpPr>
        <p:spPr>
          <a:xfrm>
            <a:off x="5196788" y="873265"/>
            <a:ext cx="10833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Refined</a:t>
            </a:r>
            <a:endParaRPr sz="1200"/>
          </a:p>
          <a:p>
            <a:pPr indent="0" lvl="0" marL="0" rtl="0" algn="ctr">
              <a:spcBef>
                <a:spcPts val="0"/>
              </a:spcBef>
              <a:spcAft>
                <a:spcPts val="0"/>
              </a:spcAft>
              <a:buNone/>
            </a:pPr>
            <a:r>
              <a:rPr lang="en-US" sz="1200"/>
              <a:t>result</a:t>
            </a:r>
            <a:endParaRPr sz="1200"/>
          </a:p>
        </p:txBody>
      </p:sp>
      <p:sp>
        <p:nvSpPr>
          <p:cNvPr id="846" name="Shape 846"/>
          <p:cNvSpPr txBox="1"/>
          <p:nvPr/>
        </p:nvSpPr>
        <p:spPr>
          <a:xfrm>
            <a:off x="2678560" y="873265"/>
            <a:ext cx="10833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Target</a:t>
            </a:r>
            <a:endParaRPr sz="1200"/>
          </a:p>
          <a:p>
            <a:pPr indent="0" lvl="0" marL="0" rtl="0" algn="ctr">
              <a:spcBef>
                <a:spcPts val="0"/>
              </a:spcBef>
              <a:spcAft>
                <a:spcPts val="0"/>
              </a:spcAft>
              <a:buNone/>
            </a:pPr>
            <a:r>
              <a:rPr lang="en-US" sz="1200"/>
              <a:t>image (GT)</a:t>
            </a:r>
            <a:endParaRPr sz="1200"/>
          </a:p>
          <a:p>
            <a:pPr indent="0" lvl="0" marL="0" rtl="0" algn="ctr">
              <a:spcBef>
                <a:spcPts val="0"/>
              </a:spcBef>
              <a:spcAft>
                <a:spcPts val="0"/>
              </a:spcAft>
              <a:buNone/>
            </a:pPr>
            <a:r>
              <a:t/>
            </a:r>
            <a:endParaRPr sz="1200"/>
          </a:p>
        </p:txBody>
      </p:sp>
      <p:pic>
        <p:nvPicPr>
          <p:cNvPr id="847" name="Shape 847"/>
          <p:cNvPicPr preferRelativeResize="0"/>
          <p:nvPr/>
        </p:nvPicPr>
        <p:blipFill>
          <a:blip r:embed="rId20">
            <a:alphaModFix/>
          </a:blip>
          <a:stretch>
            <a:fillRect/>
          </a:stretch>
        </p:blipFill>
        <p:spPr>
          <a:xfrm>
            <a:off x="140330" y="5375670"/>
            <a:ext cx="1217742" cy="1192851"/>
          </a:xfrm>
          <a:prstGeom prst="rect">
            <a:avLst/>
          </a:prstGeom>
          <a:noFill/>
          <a:ln>
            <a:noFill/>
          </a:ln>
        </p:spPr>
      </p:pic>
      <p:pic>
        <p:nvPicPr>
          <p:cNvPr id="848" name="Shape 848"/>
          <p:cNvPicPr preferRelativeResize="0"/>
          <p:nvPr/>
        </p:nvPicPr>
        <p:blipFill>
          <a:blip r:embed="rId21">
            <a:alphaModFix/>
          </a:blip>
          <a:stretch>
            <a:fillRect/>
          </a:stretch>
        </p:blipFill>
        <p:spPr>
          <a:xfrm>
            <a:off x="8707651" y="5375660"/>
            <a:ext cx="1217742" cy="1192851"/>
          </a:xfrm>
          <a:prstGeom prst="rect">
            <a:avLst/>
          </a:prstGeom>
          <a:noFill/>
          <a:ln>
            <a:noFill/>
          </a:ln>
        </p:spPr>
      </p:pic>
      <p:pic>
        <p:nvPicPr>
          <p:cNvPr id="849" name="Shape 849"/>
          <p:cNvPicPr preferRelativeResize="0"/>
          <p:nvPr/>
        </p:nvPicPr>
        <p:blipFill>
          <a:blip r:embed="rId22">
            <a:alphaModFix/>
          </a:blip>
          <a:stretch>
            <a:fillRect/>
          </a:stretch>
        </p:blipFill>
        <p:spPr>
          <a:xfrm>
            <a:off x="4561842" y="5375670"/>
            <a:ext cx="1217742" cy="1192851"/>
          </a:xfrm>
          <a:prstGeom prst="rect">
            <a:avLst/>
          </a:prstGeom>
          <a:noFill/>
          <a:ln>
            <a:noFill/>
          </a:ln>
        </p:spPr>
      </p:pic>
      <p:pic>
        <p:nvPicPr>
          <p:cNvPr id="850" name="Shape 850"/>
          <p:cNvPicPr preferRelativeResize="0"/>
          <p:nvPr/>
        </p:nvPicPr>
        <p:blipFill>
          <a:blip r:embed="rId23">
            <a:alphaModFix/>
          </a:blip>
          <a:stretch>
            <a:fillRect/>
          </a:stretch>
        </p:blipFill>
        <p:spPr>
          <a:xfrm>
            <a:off x="7803130" y="5375660"/>
            <a:ext cx="1217742" cy="1192851"/>
          </a:xfrm>
          <a:prstGeom prst="rect">
            <a:avLst/>
          </a:prstGeom>
          <a:noFill/>
          <a:ln>
            <a:noFill/>
          </a:ln>
        </p:spPr>
      </p:pic>
      <p:pic>
        <p:nvPicPr>
          <p:cNvPr id="851" name="Shape 851"/>
          <p:cNvPicPr preferRelativeResize="0"/>
          <p:nvPr/>
        </p:nvPicPr>
        <p:blipFill>
          <a:blip r:embed="rId24">
            <a:alphaModFix/>
          </a:blip>
          <a:stretch>
            <a:fillRect/>
          </a:stretch>
        </p:blipFill>
        <p:spPr>
          <a:xfrm>
            <a:off x="3501744" y="5375670"/>
            <a:ext cx="1217742" cy="1192851"/>
          </a:xfrm>
          <a:prstGeom prst="rect">
            <a:avLst/>
          </a:prstGeom>
          <a:noFill/>
          <a:ln>
            <a:noFill/>
          </a:ln>
        </p:spPr>
      </p:pic>
      <p:pic>
        <p:nvPicPr>
          <p:cNvPr id="852" name="Shape 852"/>
          <p:cNvPicPr preferRelativeResize="0"/>
          <p:nvPr/>
        </p:nvPicPr>
        <p:blipFill>
          <a:blip r:embed="rId25">
            <a:alphaModFix/>
          </a:blip>
          <a:stretch>
            <a:fillRect/>
          </a:stretch>
        </p:blipFill>
        <p:spPr>
          <a:xfrm>
            <a:off x="6884736" y="5375660"/>
            <a:ext cx="1217742" cy="1192851"/>
          </a:xfrm>
          <a:prstGeom prst="rect">
            <a:avLst/>
          </a:prstGeom>
          <a:noFill/>
          <a:ln>
            <a:noFill/>
          </a:ln>
        </p:spPr>
      </p:pic>
      <p:pic>
        <p:nvPicPr>
          <p:cNvPr id="853" name="Shape 853"/>
          <p:cNvPicPr preferRelativeResize="0"/>
          <p:nvPr/>
        </p:nvPicPr>
        <p:blipFill>
          <a:blip r:embed="rId26">
            <a:alphaModFix/>
          </a:blip>
          <a:stretch>
            <a:fillRect/>
          </a:stretch>
        </p:blipFill>
        <p:spPr>
          <a:xfrm>
            <a:off x="2556438" y="5375670"/>
            <a:ext cx="1217742" cy="1192851"/>
          </a:xfrm>
          <a:prstGeom prst="rect">
            <a:avLst/>
          </a:prstGeom>
          <a:noFill/>
          <a:ln>
            <a:noFill/>
          </a:ln>
        </p:spPr>
      </p:pic>
      <p:sp>
        <p:nvSpPr>
          <p:cNvPr id="854" name="Shape 854"/>
          <p:cNvSpPr txBox="1"/>
          <p:nvPr/>
        </p:nvSpPr>
        <p:spPr>
          <a:xfrm>
            <a:off x="-132866" y="5041978"/>
            <a:ext cx="17742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Condition image</a:t>
            </a:r>
            <a:endParaRPr sz="1200"/>
          </a:p>
        </p:txBody>
      </p:sp>
      <p:sp>
        <p:nvSpPr>
          <p:cNvPr id="855" name="Shape 855"/>
          <p:cNvSpPr txBox="1"/>
          <p:nvPr/>
        </p:nvSpPr>
        <p:spPr>
          <a:xfrm>
            <a:off x="2686534" y="5041978"/>
            <a:ext cx="17742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Target pose sequence</a:t>
            </a:r>
            <a:endParaRPr sz="1200"/>
          </a:p>
        </p:txBody>
      </p:sp>
      <p:pic>
        <p:nvPicPr>
          <p:cNvPr id="856" name="Shape 856"/>
          <p:cNvPicPr preferRelativeResize="0"/>
          <p:nvPr/>
        </p:nvPicPr>
        <p:blipFill rotWithShape="1">
          <a:blip r:embed="rId27">
            <a:alphaModFix/>
          </a:blip>
          <a:srcRect b="0" l="-130" r="-402" t="0"/>
          <a:stretch/>
        </p:blipFill>
        <p:spPr>
          <a:xfrm>
            <a:off x="5113455" y="2628594"/>
            <a:ext cx="1251600" cy="1147450"/>
          </a:xfrm>
          <a:prstGeom prst="rect">
            <a:avLst/>
          </a:prstGeom>
          <a:noFill/>
          <a:ln>
            <a:noFill/>
          </a:ln>
        </p:spPr>
      </p:pic>
      <p:pic>
        <p:nvPicPr>
          <p:cNvPr id="857" name="Shape 857"/>
          <p:cNvPicPr preferRelativeResize="0"/>
          <p:nvPr/>
        </p:nvPicPr>
        <p:blipFill rotWithShape="1">
          <a:blip r:embed="rId28">
            <a:alphaModFix/>
          </a:blip>
          <a:srcRect b="0" l="0" r="-341" t="0"/>
          <a:stretch/>
        </p:blipFill>
        <p:spPr>
          <a:xfrm>
            <a:off x="3856376" y="2620569"/>
            <a:ext cx="1217750" cy="1147450"/>
          </a:xfrm>
          <a:prstGeom prst="rect">
            <a:avLst/>
          </a:prstGeom>
          <a:noFill/>
          <a:ln>
            <a:noFill/>
          </a:ln>
        </p:spPr>
      </p:pic>
      <p:pic>
        <p:nvPicPr>
          <p:cNvPr id="858" name="Shape 858"/>
          <p:cNvPicPr preferRelativeResize="0"/>
          <p:nvPr/>
        </p:nvPicPr>
        <p:blipFill rotWithShape="1">
          <a:blip r:embed="rId29">
            <a:alphaModFix/>
          </a:blip>
          <a:srcRect b="0" l="0" r="0" t="0"/>
          <a:stretch/>
        </p:blipFill>
        <p:spPr>
          <a:xfrm>
            <a:off x="2627847" y="2629555"/>
            <a:ext cx="1200775" cy="1135400"/>
          </a:xfrm>
          <a:prstGeom prst="rect">
            <a:avLst/>
          </a:prstGeom>
          <a:noFill/>
          <a:ln>
            <a:noFill/>
          </a:ln>
        </p:spPr>
      </p:pic>
      <p:pic>
        <p:nvPicPr>
          <p:cNvPr id="859" name="Shape 859"/>
          <p:cNvPicPr preferRelativeResize="0"/>
          <p:nvPr/>
        </p:nvPicPr>
        <p:blipFill rotWithShape="1">
          <a:blip r:embed="rId30">
            <a:alphaModFix/>
          </a:blip>
          <a:srcRect b="0" l="358" r="0" t="0"/>
          <a:stretch/>
        </p:blipFill>
        <p:spPr>
          <a:xfrm>
            <a:off x="173103" y="2615519"/>
            <a:ext cx="1209225" cy="1147425"/>
          </a:xfrm>
          <a:prstGeom prst="rect">
            <a:avLst/>
          </a:prstGeom>
          <a:noFill/>
          <a:ln>
            <a:noFill/>
          </a:ln>
        </p:spPr>
      </p:pic>
      <p:pic>
        <p:nvPicPr>
          <p:cNvPr id="860" name="Shape 860"/>
          <p:cNvPicPr preferRelativeResize="0"/>
          <p:nvPr/>
        </p:nvPicPr>
        <p:blipFill rotWithShape="1">
          <a:blip r:embed="rId31">
            <a:alphaModFix/>
          </a:blip>
          <a:srcRect b="0" l="0" r="-341" t="0"/>
          <a:stretch/>
        </p:blipFill>
        <p:spPr>
          <a:xfrm>
            <a:off x="1392856" y="2615519"/>
            <a:ext cx="1217750" cy="1147425"/>
          </a:xfrm>
          <a:prstGeom prst="rect">
            <a:avLst/>
          </a:prstGeom>
          <a:noFill/>
          <a:ln>
            <a:noFill/>
          </a:ln>
        </p:spPr>
      </p:pic>
      <p:pic>
        <p:nvPicPr>
          <p:cNvPr id="861" name="Shape 861"/>
          <p:cNvPicPr preferRelativeResize="0"/>
          <p:nvPr/>
        </p:nvPicPr>
        <p:blipFill>
          <a:blip r:embed="rId32">
            <a:alphaModFix/>
          </a:blip>
          <a:stretch>
            <a:fillRect/>
          </a:stretch>
        </p:blipFill>
        <p:spPr>
          <a:xfrm>
            <a:off x="5134857" y="3875198"/>
            <a:ext cx="1217725" cy="1128225"/>
          </a:xfrm>
          <a:prstGeom prst="rect">
            <a:avLst/>
          </a:prstGeom>
          <a:noFill/>
          <a:ln>
            <a:noFill/>
          </a:ln>
        </p:spPr>
      </p:pic>
      <p:pic>
        <p:nvPicPr>
          <p:cNvPr id="862" name="Shape 862"/>
          <p:cNvPicPr preferRelativeResize="0"/>
          <p:nvPr/>
        </p:nvPicPr>
        <p:blipFill>
          <a:blip r:embed="rId33">
            <a:alphaModFix/>
          </a:blip>
          <a:stretch>
            <a:fillRect/>
          </a:stretch>
        </p:blipFill>
        <p:spPr>
          <a:xfrm>
            <a:off x="3876630" y="3867173"/>
            <a:ext cx="1200775" cy="1135375"/>
          </a:xfrm>
          <a:prstGeom prst="rect">
            <a:avLst/>
          </a:prstGeom>
          <a:noFill/>
          <a:ln>
            <a:noFill/>
          </a:ln>
        </p:spPr>
      </p:pic>
      <p:pic>
        <p:nvPicPr>
          <p:cNvPr id="863" name="Shape 863"/>
          <p:cNvPicPr preferRelativeResize="0"/>
          <p:nvPr/>
        </p:nvPicPr>
        <p:blipFill>
          <a:blip r:embed="rId34">
            <a:alphaModFix/>
          </a:blip>
          <a:stretch>
            <a:fillRect/>
          </a:stretch>
        </p:blipFill>
        <p:spPr>
          <a:xfrm>
            <a:off x="2652861" y="3879649"/>
            <a:ext cx="1151751" cy="1128225"/>
          </a:xfrm>
          <a:prstGeom prst="rect">
            <a:avLst/>
          </a:prstGeom>
          <a:noFill/>
          <a:ln>
            <a:noFill/>
          </a:ln>
        </p:spPr>
      </p:pic>
      <p:pic>
        <p:nvPicPr>
          <p:cNvPr id="864" name="Shape 864"/>
          <p:cNvPicPr preferRelativeResize="0"/>
          <p:nvPr/>
        </p:nvPicPr>
        <p:blipFill>
          <a:blip r:embed="rId35">
            <a:alphaModFix/>
          </a:blip>
          <a:stretch>
            <a:fillRect/>
          </a:stretch>
        </p:blipFill>
        <p:spPr>
          <a:xfrm>
            <a:off x="1386178" y="3867172"/>
            <a:ext cx="1217725" cy="1128225"/>
          </a:xfrm>
          <a:prstGeom prst="rect">
            <a:avLst/>
          </a:prstGeom>
          <a:noFill/>
          <a:ln>
            <a:noFill/>
          </a:ln>
        </p:spPr>
      </p:pic>
      <p:pic>
        <p:nvPicPr>
          <p:cNvPr id="865" name="Shape 865"/>
          <p:cNvPicPr preferRelativeResize="0"/>
          <p:nvPr/>
        </p:nvPicPr>
        <p:blipFill>
          <a:blip r:embed="rId36">
            <a:alphaModFix/>
          </a:blip>
          <a:stretch>
            <a:fillRect/>
          </a:stretch>
        </p:blipFill>
        <p:spPr>
          <a:xfrm>
            <a:off x="177855" y="3869773"/>
            <a:ext cx="1200775" cy="1128225"/>
          </a:xfrm>
          <a:prstGeom prst="rect">
            <a:avLst/>
          </a:prstGeom>
          <a:noFill/>
          <a:ln>
            <a:noFill/>
          </a:ln>
        </p:spPr>
      </p:pic>
      <p:pic>
        <p:nvPicPr>
          <p:cNvPr id="866" name="Shape 866"/>
          <p:cNvPicPr preferRelativeResize="0"/>
          <p:nvPr/>
        </p:nvPicPr>
        <p:blipFill>
          <a:blip r:embed="rId37">
            <a:alphaModFix/>
          </a:blip>
          <a:stretch>
            <a:fillRect/>
          </a:stretch>
        </p:blipFill>
        <p:spPr>
          <a:xfrm>
            <a:off x="177855" y="1425890"/>
            <a:ext cx="1217750" cy="1147425"/>
          </a:xfrm>
          <a:prstGeom prst="rect">
            <a:avLst/>
          </a:prstGeom>
          <a:noFill/>
          <a:ln>
            <a:noFill/>
          </a:ln>
        </p:spPr>
      </p:pic>
      <p:pic>
        <p:nvPicPr>
          <p:cNvPr id="867" name="Shape 867"/>
          <p:cNvPicPr preferRelativeResize="0"/>
          <p:nvPr/>
        </p:nvPicPr>
        <p:blipFill>
          <a:blip r:embed="rId38">
            <a:alphaModFix/>
          </a:blip>
          <a:stretch>
            <a:fillRect/>
          </a:stretch>
        </p:blipFill>
        <p:spPr>
          <a:xfrm>
            <a:off x="1392855" y="1425865"/>
            <a:ext cx="1217750" cy="1147425"/>
          </a:xfrm>
          <a:prstGeom prst="rect">
            <a:avLst/>
          </a:prstGeom>
          <a:noFill/>
          <a:ln>
            <a:noFill/>
          </a:ln>
        </p:spPr>
      </p:pic>
      <p:pic>
        <p:nvPicPr>
          <p:cNvPr id="868" name="Shape 868"/>
          <p:cNvPicPr preferRelativeResize="0"/>
          <p:nvPr/>
        </p:nvPicPr>
        <p:blipFill>
          <a:blip r:embed="rId39">
            <a:alphaModFix/>
          </a:blip>
          <a:stretch>
            <a:fillRect/>
          </a:stretch>
        </p:blipFill>
        <p:spPr>
          <a:xfrm>
            <a:off x="2628348" y="1432415"/>
            <a:ext cx="1200775" cy="1147425"/>
          </a:xfrm>
          <a:prstGeom prst="rect">
            <a:avLst/>
          </a:prstGeom>
          <a:noFill/>
          <a:ln>
            <a:noFill/>
          </a:ln>
        </p:spPr>
      </p:pic>
      <p:pic>
        <p:nvPicPr>
          <p:cNvPr id="869" name="Shape 869"/>
          <p:cNvPicPr preferRelativeResize="0"/>
          <p:nvPr/>
        </p:nvPicPr>
        <p:blipFill>
          <a:blip r:embed="rId40">
            <a:alphaModFix/>
          </a:blip>
          <a:stretch>
            <a:fillRect/>
          </a:stretch>
        </p:blipFill>
        <p:spPr>
          <a:xfrm>
            <a:off x="3876630" y="1428415"/>
            <a:ext cx="1200775" cy="1147425"/>
          </a:xfrm>
          <a:prstGeom prst="rect">
            <a:avLst/>
          </a:prstGeom>
          <a:noFill/>
          <a:ln>
            <a:noFill/>
          </a:ln>
        </p:spPr>
      </p:pic>
      <p:pic>
        <p:nvPicPr>
          <p:cNvPr id="870" name="Shape 870"/>
          <p:cNvPicPr preferRelativeResize="0"/>
          <p:nvPr/>
        </p:nvPicPr>
        <p:blipFill>
          <a:blip r:embed="rId41">
            <a:alphaModFix/>
          </a:blip>
          <a:stretch>
            <a:fillRect/>
          </a:stretch>
        </p:blipFill>
        <p:spPr>
          <a:xfrm>
            <a:off x="5119351" y="1432415"/>
            <a:ext cx="1217750" cy="1147425"/>
          </a:xfrm>
          <a:prstGeom prst="rect">
            <a:avLst/>
          </a:prstGeom>
          <a:noFill/>
          <a:ln>
            <a:noFill/>
          </a:ln>
        </p:spPr>
      </p:pic>
      <p:cxnSp>
        <p:nvCxnSpPr>
          <p:cNvPr id="871" name="Shape 871"/>
          <p:cNvCxnSpPr>
            <a:stCxn id="847" idx="3"/>
            <a:endCxn id="872" idx="1"/>
          </p:cNvCxnSpPr>
          <p:nvPr/>
        </p:nvCxnSpPr>
        <p:spPr>
          <a:xfrm>
            <a:off x="1358072" y="5972095"/>
            <a:ext cx="166500" cy="0"/>
          </a:xfrm>
          <a:prstGeom prst="straightConnector1">
            <a:avLst/>
          </a:prstGeom>
          <a:noFill/>
          <a:ln cap="flat" cmpd="sng" w="19050">
            <a:solidFill>
              <a:srgbClr val="000000"/>
            </a:solidFill>
            <a:prstDash val="solid"/>
            <a:round/>
            <a:headEnd len="med" w="med" type="none"/>
            <a:tailEnd len="med" w="med" type="none"/>
          </a:ln>
        </p:spPr>
      </p:cxnSp>
      <p:cxnSp>
        <p:nvCxnSpPr>
          <p:cNvPr id="873" name="Shape 873"/>
          <p:cNvCxnSpPr/>
          <p:nvPr/>
        </p:nvCxnSpPr>
        <p:spPr>
          <a:xfrm>
            <a:off x="1446820" y="5800244"/>
            <a:ext cx="0" cy="350400"/>
          </a:xfrm>
          <a:prstGeom prst="straightConnector1">
            <a:avLst/>
          </a:prstGeom>
          <a:noFill/>
          <a:ln cap="flat" cmpd="sng" w="19050">
            <a:solidFill>
              <a:srgbClr val="000000"/>
            </a:solidFill>
            <a:prstDash val="solid"/>
            <a:round/>
            <a:headEnd len="med" w="med" type="none"/>
            <a:tailEnd len="med" w="med" type="none"/>
          </a:ln>
        </p:spPr>
      </p:cxnSp>
      <p:cxnSp>
        <p:nvCxnSpPr>
          <p:cNvPr id="874" name="Shape 874"/>
          <p:cNvCxnSpPr>
            <a:stCxn id="849" idx="3"/>
            <a:endCxn id="875" idx="1"/>
          </p:cNvCxnSpPr>
          <p:nvPr/>
        </p:nvCxnSpPr>
        <p:spPr>
          <a:xfrm>
            <a:off x="5779584" y="5972095"/>
            <a:ext cx="186900" cy="0"/>
          </a:xfrm>
          <a:prstGeom prst="straightConnector1">
            <a:avLst/>
          </a:prstGeom>
          <a:noFill/>
          <a:ln cap="flat" cmpd="sng" w="19050">
            <a:solidFill>
              <a:srgbClr val="000000"/>
            </a:solidFill>
            <a:prstDash val="solid"/>
            <a:round/>
            <a:headEnd len="med" w="med" type="none"/>
            <a:tailEnd len="med" w="med" type="triangle"/>
          </a:ln>
        </p:spPr>
      </p:cxnSp>
      <p:pic>
        <p:nvPicPr>
          <p:cNvPr id="872" name="Shape 872"/>
          <p:cNvPicPr preferRelativeResize="0"/>
          <p:nvPr/>
        </p:nvPicPr>
        <p:blipFill>
          <a:blip r:embed="rId42">
            <a:alphaModFix/>
          </a:blip>
          <a:stretch>
            <a:fillRect/>
          </a:stretch>
        </p:blipFill>
        <p:spPr>
          <a:xfrm>
            <a:off x="1524688" y="5375670"/>
            <a:ext cx="1217742" cy="1192851"/>
          </a:xfrm>
          <a:prstGeom prst="rect">
            <a:avLst/>
          </a:prstGeom>
          <a:noFill/>
          <a:ln>
            <a:noFill/>
          </a:ln>
        </p:spPr>
      </p:pic>
      <p:pic>
        <p:nvPicPr>
          <p:cNvPr id="875" name="Shape 875"/>
          <p:cNvPicPr preferRelativeResize="0"/>
          <p:nvPr/>
        </p:nvPicPr>
        <p:blipFill>
          <a:blip r:embed="rId43">
            <a:alphaModFix/>
          </a:blip>
          <a:stretch>
            <a:fillRect/>
          </a:stretch>
        </p:blipFill>
        <p:spPr>
          <a:xfrm>
            <a:off x="5966342" y="5375660"/>
            <a:ext cx="1217742" cy="1192851"/>
          </a:xfrm>
          <a:prstGeom prst="rect">
            <a:avLst/>
          </a:prstGeom>
          <a:noFill/>
          <a:ln>
            <a:noFill/>
          </a:ln>
        </p:spPr>
      </p:pic>
      <p:sp>
        <p:nvSpPr>
          <p:cNvPr id="876" name="Shape 876"/>
          <p:cNvSpPr txBox="1"/>
          <p:nvPr/>
        </p:nvSpPr>
        <p:spPr>
          <a:xfrm>
            <a:off x="7177977" y="5042603"/>
            <a:ext cx="14976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t>Refined results</a:t>
            </a:r>
            <a:endParaRPr sz="1200"/>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81" name="Shape 881"/>
        <p:cNvGrpSpPr/>
        <p:nvPr/>
      </p:nvGrpSpPr>
      <p:grpSpPr>
        <a:xfrm>
          <a:off x="0" y="0"/>
          <a:ext cx="0" cy="0"/>
          <a:chOff x="0" y="0"/>
          <a:chExt cx="0" cy="0"/>
        </a:xfrm>
      </p:grpSpPr>
      <p:sp>
        <p:nvSpPr>
          <p:cNvPr id="882" name="Shape 882"/>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Experiments</a:t>
            </a:r>
            <a:endParaRPr/>
          </a:p>
        </p:txBody>
      </p:sp>
      <p:pic>
        <p:nvPicPr>
          <p:cNvPr id="883" name="Shape 883"/>
          <p:cNvPicPr preferRelativeResize="0"/>
          <p:nvPr/>
        </p:nvPicPr>
        <p:blipFill rotWithShape="1">
          <a:blip r:embed="rId3">
            <a:alphaModFix/>
          </a:blip>
          <a:srcRect b="0" l="0" r="0" t="0"/>
          <a:stretch/>
        </p:blipFill>
        <p:spPr>
          <a:xfrm>
            <a:off x="7248525" y="85725"/>
            <a:ext cx="1452938" cy="521948"/>
          </a:xfrm>
          <a:prstGeom prst="rect">
            <a:avLst/>
          </a:prstGeom>
          <a:noFill/>
          <a:ln>
            <a:noFill/>
          </a:ln>
        </p:spPr>
      </p:pic>
      <p:sp>
        <p:nvSpPr>
          <p:cNvPr id="884" name="Shape 884"/>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85" name="Shape 885"/>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86" name="Shape 886"/>
          <p:cNvSpPr txBox="1"/>
          <p:nvPr/>
        </p:nvSpPr>
        <p:spPr>
          <a:xfrm>
            <a:off x="319087" y="987425"/>
            <a:ext cx="4487862" cy="479425"/>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Influence of </a:t>
            </a:r>
            <a:endParaRPr/>
          </a:p>
        </p:txBody>
      </p:sp>
      <p:pic>
        <p:nvPicPr>
          <p:cNvPr id="887" name="Shape 887"/>
          <p:cNvPicPr preferRelativeResize="0"/>
          <p:nvPr/>
        </p:nvPicPr>
        <p:blipFill rotWithShape="1">
          <a:blip r:embed="rId4">
            <a:alphaModFix/>
          </a:blip>
          <a:srcRect b="0" l="0" r="0" t="0"/>
          <a:stretch/>
        </p:blipFill>
        <p:spPr>
          <a:xfrm>
            <a:off x="490537" y="2112962"/>
            <a:ext cx="5484668" cy="4836603"/>
          </a:xfrm>
          <a:prstGeom prst="rect">
            <a:avLst/>
          </a:prstGeom>
          <a:noFill/>
          <a:ln>
            <a:noFill/>
          </a:ln>
        </p:spPr>
      </p:pic>
      <p:sp>
        <p:nvSpPr>
          <p:cNvPr id="888" name="Shape 888"/>
          <p:cNvSpPr txBox="1"/>
          <p:nvPr/>
        </p:nvSpPr>
        <p:spPr>
          <a:xfrm>
            <a:off x="6416675" y="2297112"/>
            <a:ext cx="3098800" cy="3365500"/>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smaller λ leads to more details and sharper images (except λ = 0) </a:t>
            </a:r>
            <a:endParaRPr/>
          </a:p>
          <a:p>
            <a:pPr indent="-217486" lvl="0" marL="217486" marR="0" rtl="0" algn="l">
              <a:lnSpc>
                <a:spcPct val="93000"/>
              </a:lnSpc>
              <a:spcBef>
                <a:spcPts val="100"/>
              </a:spcBef>
              <a:spcAft>
                <a:spcPts val="0"/>
              </a:spcAft>
              <a:buClr>
                <a:srgbClr val="000000"/>
              </a:buClr>
              <a:buSzPts val="2400"/>
              <a:buFont typeface="Arial"/>
              <a:buNone/>
            </a:pPr>
            <a:r>
              <a:t/>
            </a:r>
            <a:endParaRPr b="0" i="0" sz="2400" u="none">
              <a:solidFill>
                <a:srgbClr val="000000"/>
              </a:solidFill>
              <a:latin typeface="Arial"/>
              <a:ea typeface="Arial"/>
              <a:cs typeface="Arial"/>
              <a:sym typeface="Arial"/>
            </a:endParaRPr>
          </a:p>
          <a:p>
            <a:pPr indent="-217486" lvl="0" marL="217486" marR="0" rtl="0" algn="l">
              <a:lnSpc>
                <a:spcPct val="93000"/>
              </a:lnSpc>
              <a:spcBef>
                <a:spcPts val="100"/>
              </a:spcBef>
              <a:spcAft>
                <a:spcPts val="0"/>
              </a:spcAft>
              <a:buClr>
                <a:srgbClr val="000000"/>
              </a:buClr>
              <a:buSzPts val="2400"/>
              <a:buFont typeface="Arial"/>
              <a:buNone/>
            </a:pPr>
            <a:r>
              <a:t/>
            </a:r>
            <a:endParaRPr b="0" i="0" sz="2400" u="none">
              <a:solidFill>
                <a:srgbClr val="000000"/>
              </a:solidFill>
              <a:latin typeface="Arial"/>
              <a:ea typeface="Arial"/>
              <a:cs typeface="Arial"/>
              <a:sym typeface="Arial"/>
            </a:endParaRPr>
          </a:p>
          <a:p>
            <a:pPr indent="-217486" lvl="0" marL="217486" marR="0" rtl="0" algn="l">
              <a:lnSpc>
                <a:spcPct val="93000"/>
              </a:lnSpc>
              <a:spcBef>
                <a:spcPts val="1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larger λ leads to less details and blurrier images</a:t>
            </a:r>
            <a:endParaRPr/>
          </a:p>
          <a:p>
            <a:pPr indent="0" lvl="0" marL="0" marR="0" rtl="0" algn="l">
              <a:lnSpc>
                <a:spcPct val="93000"/>
              </a:lnSpc>
              <a:spcBef>
                <a:spcPts val="100"/>
              </a:spcBef>
              <a:spcAft>
                <a:spcPts val="0"/>
              </a:spcAft>
              <a:buNone/>
            </a:pPr>
            <a:r>
              <a:t/>
            </a:r>
            <a:endParaRPr b="0" i="0" sz="2400" u="none">
              <a:solidFill>
                <a:srgbClr val="000000"/>
              </a:solidFill>
              <a:latin typeface="Arial"/>
              <a:ea typeface="Arial"/>
              <a:cs typeface="Arial"/>
              <a:sym typeface="Arial"/>
            </a:endParaRPr>
          </a:p>
        </p:txBody>
      </p:sp>
      <p:pic>
        <p:nvPicPr>
          <p:cNvPr id="889" name="Shape 889"/>
          <p:cNvPicPr preferRelativeResize="0"/>
          <p:nvPr/>
        </p:nvPicPr>
        <p:blipFill rotWithShape="1">
          <a:blip r:embed="rId5">
            <a:alphaModFix/>
          </a:blip>
          <a:srcRect b="0" l="0" r="0" t="67030"/>
          <a:stretch/>
        </p:blipFill>
        <p:spPr>
          <a:xfrm>
            <a:off x="457200" y="1463675"/>
            <a:ext cx="6808279" cy="434214"/>
          </a:xfrm>
          <a:prstGeom prst="rect">
            <a:avLst/>
          </a:prstGeom>
          <a:noFill/>
          <a:ln>
            <a:noFill/>
          </a:ln>
        </p:spPr>
      </p:pic>
      <p:sp>
        <p:nvSpPr>
          <p:cNvPr id="890" name="Shape 890"/>
          <p:cNvSpPr txBox="1"/>
          <p:nvPr/>
        </p:nvSpPr>
        <p:spPr>
          <a:xfrm>
            <a:off x="2379662" y="1000125"/>
            <a:ext cx="333375" cy="457200"/>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λ</a:t>
            </a:r>
            <a:endParaRPr/>
          </a:p>
        </p:txBody>
      </p:sp>
      <p:pic>
        <p:nvPicPr>
          <p:cNvPr id="891" name="Shape 891"/>
          <p:cNvPicPr preferRelativeResize="0"/>
          <p:nvPr/>
        </p:nvPicPr>
        <p:blipFill>
          <a:blip r:embed="rId6">
            <a:alphaModFix/>
          </a:blip>
          <a:stretch>
            <a:fillRect/>
          </a:stretch>
        </p:blipFill>
        <p:spPr>
          <a:xfrm>
            <a:off x="8701475" y="43875"/>
            <a:ext cx="1323303" cy="605650"/>
          </a:xfrm>
          <a:prstGeom prst="rect">
            <a:avLst/>
          </a:prstGeom>
          <a:noFill/>
          <a:ln>
            <a:noFill/>
          </a:ln>
        </p:spPr>
      </p:pic>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3" name="Shape 123"/>
        <p:cNvGrpSpPr/>
        <p:nvPr/>
      </p:nvGrpSpPr>
      <p:grpSpPr>
        <a:xfrm>
          <a:off x="0" y="0"/>
          <a:ext cx="0" cy="0"/>
          <a:chOff x="0" y="0"/>
          <a:chExt cx="0" cy="0"/>
        </a:xfrm>
      </p:grpSpPr>
      <p:sp>
        <p:nvSpPr>
          <p:cNvPr id="124" name="Shape 124"/>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Outline</a:t>
            </a:r>
            <a:endParaRPr/>
          </a:p>
        </p:txBody>
      </p:sp>
      <p:pic>
        <p:nvPicPr>
          <p:cNvPr id="125" name="Shape 125"/>
          <p:cNvPicPr preferRelativeResize="0"/>
          <p:nvPr/>
        </p:nvPicPr>
        <p:blipFill rotWithShape="1">
          <a:blip r:embed="rId3">
            <a:alphaModFix/>
          </a:blip>
          <a:srcRect b="0" l="0" r="0" t="0"/>
          <a:stretch/>
        </p:blipFill>
        <p:spPr>
          <a:xfrm>
            <a:off x="7248525" y="85725"/>
            <a:ext cx="1452938" cy="521948"/>
          </a:xfrm>
          <a:prstGeom prst="rect">
            <a:avLst/>
          </a:prstGeom>
          <a:noFill/>
          <a:ln>
            <a:noFill/>
          </a:ln>
        </p:spPr>
      </p:pic>
      <p:sp>
        <p:nvSpPr>
          <p:cNvPr id="126" name="Shape 126"/>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7" name="Shape 127"/>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8" name="Shape 128"/>
          <p:cNvSpPr txBox="1"/>
          <p:nvPr/>
        </p:nvSpPr>
        <p:spPr>
          <a:xfrm>
            <a:off x="539750" y="1506537"/>
            <a:ext cx="9070975" cy="4418012"/>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4586"/>
              </a:buClr>
              <a:buSzPts val="2400"/>
              <a:buFont typeface="Arial"/>
              <a:buChar char="•"/>
            </a:pPr>
            <a:r>
              <a:rPr b="1" i="0" lang="en-US" sz="2400" u="none">
                <a:solidFill>
                  <a:srgbClr val="004586"/>
                </a:solidFill>
                <a:latin typeface="Arial"/>
                <a:ea typeface="Arial"/>
                <a:cs typeface="Arial"/>
                <a:sym typeface="Arial"/>
              </a:rPr>
              <a:t>Problem Statement.</a:t>
            </a:r>
            <a:endParaRPr/>
          </a:p>
          <a:p>
            <a:pPr indent="-217486" lvl="0" marL="217486" marR="0" rtl="0" algn="l">
              <a:lnSpc>
                <a:spcPct val="93000"/>
              </a:lnSpc>
              <a:spcBef>
                <a:spcPts val="0"/>
              </a:spcBef>
              <a:spcAft>
                <a:spcPts val="0"/>
              </a:spcAft>
              <a:buClr>
                <a:srgbClr val="000000"/>
              </a:buClr>
              <a:buSzPts val="2400"/>
              <a:buFont typeface="Arial"/>
              <a:buNone/>
            </a:pPr>
            <a:r>
              <a:t/>
            </a:r>
            <a:endParaRPr b="1" i="0" sz="2400" u="none">
              <a:solidFill>
                <a:srgbClr val="004586"/>
              </a:solidFill>
              <a:latin typeface="Arial"/>
              <a:ea typeface="Arial"/>
              <a:cs typeface="Arial"/>
              <a:sym typeface="Arial"/>
            </a:endParaRPr>
          </a:p>
          <a:p>
            <a:pPr indent="-217486" lvl="0" marL="217486" marR="0" rtl="0" algn="l">
              <a:lnSpc>
                <a:spcPct val="93000"/>
              </a:lnSpc>
              <a:spcBef>
                <a:spcPts val="0"/>
              </a:spcBef>
              <a:spcAft>
                <a:spcPts val="0"/>
              </a:spcAft>
              <a:buClr>
                <a:srgbClr val="004586"/>
              </a:buClr>
              <a:buSzPts val="2400"/>
              <a:buFont typeface="Arial"/>
              <a:buChar char="•"/>
            </a:pPr>
            <a:r>
              <a:rPr b="1" i="0" lang="en-US" sz="2400" u="none">
                <a:solidFill>
                  <a:srgbClr val="004586"/>
                </a:solidFill>
                <a:latin typeface="Arial"/>
                <a:ea typeface="Arial"/>
                <a:cs typeface="Arial"/>
                <a:sym typeface="Arial"/>
              </a:rPr>
              <a:t>Related Work.</a:t>
            </a:r>
            <a:endParaRPr/>
          </a:p>
          <a:p>
            <a:pPr indent="-217486" lvl="0" marL="217486" marR="0" rtl="0" algn="l">
              <a:lnSpc>
                <a:spcPct val="93000"/>
              </a:lnSpc>
              <a:spcBef>
                <a:spcPts val="0"/>
              </a:spcBef>
              <a:spcAft>
                <a:spcPts val="0"/>
              </a:spcAft>
              <a:buClr>
                <a:srgbClr val="000000"/>
              </a:buClr>
              <a:buSzPts val="2400"/>
              <a:buFont typeface="Arial"/>
              <a:buNone/>
            </a:pPr>
            <a:r>
              <a:t/>
            </a:r>
            <a:endParaRPr b="1" i="0" sz="2400" u="none">
              <a:solidFill>
                <a:srgbClr val="004586"/>
              </a:solidFill>
              <a:latin typeface="Arial"/>
              <a:ea typeface="Arial"/>
              <a:cs typeface="Arial"/>
              <a:sym typeface="Arial"/>
            </a:endParaRPr>
          </a:p>
          <a:p>
            <a:pPr indent="-217486" lvl="0" marL="217486" marR="0" rtl="0" algn="l">
              <a:lnSpc>
                <a:spcPct val="93000"/>
              </a:lnSpc>
              <a:spcBef>
                <a:spcPts val="0"/>
              </a:spcBef>
              <a:spcAft>
                <a:spcPts val="0"/>
              </a:spcAft>
              <a:buClr>
                <a:srgbClr val="004586"/>
              </a:buClr>
              <a:buSzPts val="2400"/>
              <a:buFont typeface="Arial"/>
              <a:buChar char="•"/>
            </a:pPr>
            <a:r>
              <a:rPr b="1" i="0" lang="en-US" sz="2400" u="none">
                <a:solidFill>
                  <a:srgbClr val="004586"/>
                </a:solidFill>
                <a:latin typeface="Arial"/>
                <a:ea typeface="Arial"/>
                <a:cs typeface="Arial"/>
                <a:sym typeface="Arial"/>
              </a:rPr>
              <a:t>Method.</a:t>
            </a:r>
            <a:endParaRPr/>
          </a:p>
          <a:p>
            <a:pPr indent="-217486" lvl="0" marL="217486" marR="0" rtl="0" algn="l">
              <a:lnSpc>
                <a:spcPct val="93000"/>
              </a:lnSpc>
              <a:spcBef>
                <a:spcPts val="0"/>
              </a:spcBef>
              <a:spcAft>
                <a:spcPts val="0"/>
              </a:spcAft>
              <a:buClr>
                <a:srgbClr val="000000"/>
              </a:buClr>
              <a:buSzPts val="2400"/>
              <a:buFont typeface="Arial"/>
              <a:buNone/>
            </a:pPr>
            <a:r>
              <a:t/>
            </a:r>
            <a:endParaRPr b="1" i="0" sz="2400" u="none">
              <a:solidFill>
                <a:srgbClr val="004586"/>
              </a:solidFill>
              <a:latin typeface="Arial"/>
              <a:ea typeface="Arial"/>
              <a:cs typeface="Arial"/>
              <a:sym typeface="Arial"/>
            </a:endParaRPr>
          </a:p>
          <a:p>
            <a:pPr indent="-217486" lvl="0" marL="217486" marR="0" rtl="0" algn="l">
              <a:lnSpc>
                <a:spcPct val="93000"/>
              </a:lnSpc>
              <a:spcBef>
                <a:spcPts val="0"/>
              </a:spcBef>
              <a:spcAft>
                <a:spcPts val="0"/>
              </a:spcAft>
              <a:buClr>
                <a:srgbClr val="004586"/>
              </a:buClr>
              <a:buSzPts val="2400"/>
              <a:buFont typeface="Arial"/>
              <a:buChar char="•"/>
            </a:pPr>
            <a:r>
              <a:rPr b="1" i="0" lang="en-US" sz="2400" u="none">
                <a:solidFill>
                  <a:srgbClr val="004586"/>
                </a:solidFill>
                <a:latin typeface="Arial"/>
                <a:ea typeface="Arial"/>
                <a:cs typeface="Arial"/>
                <a:sym typeface="Arial"/>
              </a:rPr>
              <a:t>Experiments.</a:t>
            </a:r>
            <a:endParaRPr/>
          </a:p>
          <a:p>
            <a:pPr indent="-217486" lvl="0" marL="217486" marR="0" rtl="0" algn="l">
              <a:lnSpc>
                <a:spcPct val="93000"/>
              </a:lnSpc>
              <a:spcBef>
                <a:spcPts val="0"/>
              </a:spcBef>
              <a:spcAft>
                <a:spcPts val="0"/>
              </a:spcAft>
              <a:buClr>
                <a:srgbClr val="000000"/>
              </a:buClr>
              <a:buSzPts val="2400"/>
              <a:buFont typeface="Arial"/>
              <a:buNone/>
            </a:pPr>
            <a:r>
              <a:t/>
            </a:r>
            <a:endParaRPr b="1" i="0" sz="2400" u="none">
              <a:solidFill>
                <a:srgbClr val="004586"/>
              </a:solidFill>
              <a:latin typeface="Arial"/>
              <a:ea typeface="Arial"/>
              <a:cs typeface="Arial"/>
              <a:sym typeface="Arial"/>
            </a:endParaRPr>
          </a:p>
          <a:p>
            <a:pPr indent="-217486" lvl="0" marL="217486" marR="0" rtl="0" algn="l">
              <a:lnSpc>
                <a:spcPct val="93000"/>
              </a:lnSpc>
              <a:spcBef>
                <a:spcPts val="0"/>
              </a:spcBef>
              <a:spcAft>
                <a:spcPts val="0"/>
              </a:spcAft>
              <a:buClr>
                <a:srgbClr val="004586"/>
              </a:buClr>
              <a:buSzPts val="2400"/>
              <a:buFont typeface="Arial"/>
              <a:buChar char="•"/>
            </a:pPr>
            <a:r>
              <a:rPr b="1" i="0" lang="en-US" sz="2400" u="none">
                <a:solidFill>
                  <a:srgbClr val="004586"/>
                </a:solidFill>
                <a:latin typeface="Arial"/>
                <a:ea typeface="Arial"/>
                <a:cs typeface="Arial"/>
                <a:sym typeface="Arial"/>
              </a:rPr>
              <a:t>Conclusions.</a:t>
            </a:r>
            <a:endParaRPr/>
          </a:p>
        </p:txBody>
      </p:sp>
      <p:pic>
        <p:nvPicPr>
          <p:cNvPr id="129" name="Shape 129"/>
          <p:cNvPicPr preferRelativeResize="0"/>
          <p:nvPr/>
        </p:nvPicPr>
        <p:blipFill>
          <a:blip r:embed="rId4">
            <a:alphaModFix/>
          </a:blip>
          <a:stretch>
            <a:fillRect/>
          </a:stretch>
        </p:blipFill>
        <p:spPr>
          <a:xfrm>
            <a:off x="8701475" y="43875"/>
            <a:ext cx="1323303" cy="605650"/>
          </a:xfrm>
          <a:prstGeom prst="rect">
            <a:avLst/>
          </a:prstGeom>
          <a:noFill/>
          <a:ln>
            <a:noFill/>
          </a:ln>
        </p:spPr>
      </p:pic>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96" name="Shape 896"/>
        <p:cNvGrpSpPr/>
        <p:nvPr/>
      </p:nvGrpSpPr>
      <p:grpSpPr>
        <a:xfrm>
          <a:off x="0" y="0"/>
          <a:ext cx="0" cy="0"/>
          <a:chOff x="0" y="0"/>
          <a:chExt cx="0" cy="0"/>
        </a:xfrm>
      </p:grpSpPr>
      <p:sp>
        <p:nvSpPr>
          <p:cNvPr id="897" name="Shape 897"/>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Conclusions</a:t>
            </a:r>
            <a:endParaRPr/>
          </a:p>
        </p:txBody>
      </p:sp>
      <p:pic>
        <p:nvPicPr>
          <p:cNvPr id="898" name="Shape 898"/>
          <p:cNvPicPr preferRelativeResize="0"/>
          <p:nvPr/>
        </p:nvPicPr>
        <p:blipFill rotWithShape="1">
          <a:blip r:embed="rId3">
            <a:alphaModFix/>
          </a:blip>
          <a:srcRect b="0" l="0" r="0" t="0"/>
          <a:stretch/>
        </p:blipFill>
        <p:spPr>
          <a:xfrm>
            <a:off x="7248525" y="85725"/>
            <a:ext cx="1452938" cy="521948"/>
          </a:xfrm>
          <a:prstGeom prst="rect">
            <a:avLst/>
          </a:prstGeom>
          <a:noFill/>
          <a:ln>
            <a:noFill/>
          </a:ln>
        </p:spPr>
      </p:pic>
      <p:sp>
        <p:nvSpPr>
          <p:cNvPr id="899" name="Shape 899"/>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00" name="Shape 900"/>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pic>
        <p:nvPicPr>
          <p:cNvPr id="901" name="Shape 901"/>
          <p:cNvPicPr preferRelativeResize="0"/>
          <p:nvPr/>
        </p:nvPicPr>
        <p:blipFill>
          <a:blip r:embed="rId4">
            <a:alphaModFix/>
          </a:blip>
          <a:stretch>
            <a:fillRect/>
          </a:stretch>
        </p:blipFill>
        <p:spPr>
          <a:xfrm>
            <a:off x="8701475" y="43875"/>
            <a:ext cx="1323303" cy="605650"/>
          </a:xfrm>
          <a:prstGeom prst="rect">
            <a:avLst/>
          </a:prstGeom>
          <a:noFill/>
          <a:ln>
            <a:noFill/>
          </a:ln>
        </p:spPr>
      </p:pic>
      <p:sp>
        <p:nvSpPr>
          <p:cNvPr id="902" name="Shape 902"/>
          <p:cNvSpPr txBox="1"/>
          <p:nvPr/>
        </p:nvSpPr>
        <p:spPr>
          <a:xfrm>
            <a:off x="295600" y="1052500"/>
            <a:ext cx="9434700" cy="6345300"/>
          </a:xfrm>
          <a:prstGeom prst="rect">
            <a:avLst/>
          </a:prstGeom>
          <a:noFill/>
          <a:ln>
            <a:noFill/>
          </a:ln>
        </p:spPr>
        <p:txBody>
          <a:bodyPr anchorCtr="0" anchor="ctr" bIns="0" lIns="0" spcFirstLastPara="1" rIns="0" wrap="square" tIns="21225">
            <a:noAutofit/>
          </a:bodyPr>
          <a:lstStyle/>
          <a:p>
            <a:pPr indent="0" lvl="0" marL="0" marR="0" rtl="0" algn="just">
              <a:lnSpc>
                <a:spcPct val="115000"/>
              </a:lnSpc>
              <a:spcBef>
                <a:spcPts val="0"/>
              </a:spcBef>
              <a:spcAft>
                <a:spcPts val="0"/>
              </a:spcAft>
              <a:buNone/>
            </a:pPr>
            <a:r>
              <a:rPr b="1" lang="en-US" sz="2400"/>
              <a:t>Contributions</a:t>
            </a:r>
            <a:endParaRPr b="1" sz="2400"/>
          </a:p>
          <a:p>
            <a:pPr indent="-217487" lvl="0" marL="217487" marR="0" rtl="0" algn="just">
              <a:lnSpc>
                <a:spcPct val="115000"/>
              </a:lnSpc>
              <a:spcBef>
                <a:spcPts val="0"/>
              </a:spcBef>
              <a:spcAft>
                <a:spcPts val="0"/>
              </a:spcAft>
              <a:buClr>
                <a:srgbClr val="000000"/>
              </a:buClr>
              <a:buSzPts val="2400"/>
              <a:buFont typeface="Arial"/>
              <a:buChar char="•"/>
            </a:pPr>
            <a:r>
              <a:rPr lang="en-US" sz="2400"/>
              <a:t>We propose a</a:t>
            </a:r>
            <a:r>
              <a:rPr lang="en-US" sz="2400"/>
              <a:t> novel task of conditioning image generation on a reference image and an intended pose.</a:t>
            </a:r>
            <a:endParaRPr sz="2400"/>
          </a:p>
          <a:p>
            <a:pPr indent="-217487" lvl="0" marL="217487" marR="0" rtl="0" algn="just">
              <a:lnSpc>
                <a:spcPct val="115000"/>
              </a:lnSpc>
              <a:spcBef>
                <a:spcPts val="0"/>
              </a:spcBef>
              <a:spcAft>
                <a:spcPts val="0"/>
              </a:spcAft>
              <a:buClr>
                <a:srgbClr val="000000"/>
              </a:buClr>
              <a:buSzPts val="2400"/>
              <a:buFont typeface="Arial"/>
              <a:buChar char="•"/>
            </a:pPr>
            <a:r>
              <a:rPr lang="en-US" sz="2400">
                <a:solidFill>
                  <a:schemeClr val="dk1"/>
                </a:solidFill>
              </a:rPr>
              <a:t>We propose a</a:t>
            </a:r>
            <a:r>
              <a:rPr lang="en-US" sz="2400"/>
              <a:t> two stages framework focusing on global body structure and local appearance details.</a:t>
            </a:r>
            <a:endParaRPr sz="2400"/>
          </a:p>
          <a:p>
            <a:pPr indent="-217487" lvl="0" marL="217487" marR="0" rtl="0" algn="just">
              <a:lnSpc>
                <a:spcPct val="115000"/>
              </a:lnSpc>
              <a:spcBef>
                <a:spcPts val="0"/>
              </a:spcBef>
              <a:spcAft>
                <a:spcPts val="0"/>
              </a:spcAft>
              <a:buClr>
                <a:srgbClr val="000000"/>
              </a:buClr>
              <a:buSzPts val="2400"/>
              <a:buFont typeface="Arial"/>
              <a:buChar char="•"/>
            </a:pPr>
            <a:r>
              <a:rPr lang="en-US" sz="2400"/>
              <a:t>Our method can be useful for several tasks (see Further Reading).</a:t>
            </a:r>
            <a:endParaRPr sz="2400"/>
          </a:p>
          <a:p>
            <a:pPr indent="0" lvl="0" marL="0" rtl="0" algn="just">
              <a:lnSpc>
                <a:spcPct val="115000"/>
              </a:lnSpc>
              <a:spcBef>
                <a:spcPts val="0"/>
              </a:spcBef>
              <a:spcAft>
                <a:spcPts val="0"/>
              </a:spcAft>
              <a:buNone/>
            </a:pPr>
            <a:r>
              <a:t/>
            </a:r>
            <a:endParaRPr b="1" sz="1000">
              <a:solidFill>
                <a:schemeClr val="dk1"/>
              </a:solidFill>
            </a:endParaRPr>
          </a:p>
          <a:p>
            <a:pPr indent="0" lvl="0" marL="0" rtl="0" algn="just">
              <a:lnSpc>
                <a:spcPct val="115000"/>
              </a:lnSpc>
              <a:spcBef>
                <a:spcPts val="0"/>
              </a:spcBef>
              <a:spcAft>
                <a:spcPts val="0"/>
              </a:spcAft>
              <a:buNone/>
            </a:pPr>
            <a:r>
              <a:rPr b="1" lang="en-US" sz="2400">
                <a:solidFill>
                  <a:schemeClr val="dk1"/>
                </a:solidFill>
              </a:rPr>
              <a:t>Further Reading</a:t>
            </a:r>
            <a:endParaRPr sz="1800">
              <a:solidFill>
                <a:schemeClr val="dk1"/>
              </a:solidFill>
            </a:endParaRPr>
          </a:p>
          <a:p>
            <a:pPr indent="-217487" lvl="0" marL="217487" rtl="0" algn="just">
              <a:lnSpc>
                <a:spcPct val="115000"/>
              </a:lnSpc>
              <a:spcBef>
                <a:spcPts val="0"/>
              </a:spcBef>
              <a:spcAft>
                <a:spcPts val="0"/>
              </a:spcAft>
              <a:buClr>
                <a:schemeClr val="dk1"/>
              </a:buClr>
              <a:buSzPts val="2400"/>
              <a:buFont typeface="Arial"/>
              <a:buChar char="•"/>
            </a:pPr>
            <a:r>
              <a:rPr lang="en-US" sz="2400">
                <a:solidFill>
                  <a:schemeClr val="dk1"/>
                </a:solidFill>
              </a:rPr>
              <a:t>Person re-identification </a:t>
            </a:r>
            <a:endParaRPr sz="2400">
              <a:solidFill>
                <a:schemeClr val="dk1"/>
              </a:solidFill>
            </a:endParaRPr>
          </a:p>
          <a:p>
            <a:pPr indent="-330200" lvl="0" marL="457200" rtl="0" algn="just">
              <a:lnSpc>
                <a:spcPct val="115000"/>
              </a:lnSpc>
              <a:spcBef>
                <a:spcPts val="0"/>
              </a:spcBef>
              <a:spcAft>
                <a:spcPts val="0"/>
              </a:spcAft>
              <a:buClr>
                <a:schemeClr val="dk1"/>
              </a:buClr>
              <a:buSzPts val="1600"/>
              <a:buAutoNum type="arabicParenR"/>
            </a:pPr>
            <a:r>
              <a:rPr lang="en-US" sz="1600">
                <a:solidFill>
                  <a:schemeClr val="dk1"/>
                </a:solidFill>
              </a:rPr>
              <a:t>A Pose-Sensitive Embedding for Person Re-Identification with Expanded Cross Neighborhood Re-Ranking</a:t>
            </a:r>
            <a:endParaRPr sz="1600">
              <a:solidFill>
                <a:schemeClr val="dk1"/>
              </a:solidFill>
            </a:endParaRPr>
          </a:p>
          <a:p>
            <a:pPr indent="-330200" lvl="0" marL="457200" rtl="0" algn="just">
              <a:lnSpc>
                <a:spcPct val="115000"/>
              </a:lnSpc>
              <a:spcBef>
                <a:spcPts val="0"/>
              </a:spcBef>
              <a:spcAft>
                <a:spcPts val="0"/>
              </a:spcAft>
              <a:buClr>
                <a:schemeClr val="dk1"/>
              </a:buClr>
              <a:buSzPts val="1600"/>
              <a:buAutoNum type="arabicParenR"/>
            </a:pPr>
            <a:r>
              <a:rPr lang="en-US" sz="1600">
                <a:solidFill>
                  <a:schemeClr val="dk1"/>
                </a:solidFill>
              </a:rPr>
              <a:t>Pose-Normalized Image Generation for Person Re-identification</a:t>
            </a:r>
            <a:endParaRPr sz="1600">
              <a:solidFill>
                <a:schemeClr val="dk1"/>
              </a:solidFill>
            </a:endParaRPr>
          </a:p>
          <a:p>
            <a:pPr indent="-330200" lvl="0" marL="457200" rtl="0" algn="just">
              <a:lnSpc>
                <a:spcPct val="115000"/>
              </a:lnSpc>
              <a:spcBef>
                <a:spcPts val="0"/>
              </a:spcBef>
              <a:spcAft>
                <a:spcPts val="0"/>
              </a:spcAft>
              <a:buClr>
                <a:schemeClr val="dk1"/>
              </a:buClr>
              <a:buSzPts val="1600"/>
              <a:buAutoNum type="arabicParenR"/>
            </a:pPr>
            <a:r>
              <a:rPr lang="en-US" sz="1600">
                <a:solidFill>
                  <a:schemeClr val="dk1"/>
                </a:solidFill>
              </a:rPr>
              <a:t>Disentangled Person Image Generation</a:t>
            </a:r>
            <a:endParaRPr sz="1600">
              <a:solidFill>
                <a:schemeClr val="dk1"/>
              </a:solidFill>
            </a:endParaRPr>
          </a:p>
          <a:p>
            <a:pPr indent="-217487" lvl="0" marL="217487" rtl="0" algn="just">
              <a:lnSpc>
                <a:spcPct val="115000"/>
              </a:lnSpc>
              <a:spcBef>
                <a:spcPts val="0"/>
              </a:spcBef>
              <a:spcAft>
                <a:spcPts val="0"/>
              </a:spcAft>
              <a:buClr>
                <a:schemeClr val="dk1"/>
              </a:buClr>
              <a:buSzPts val="2400"/>
              <a:buFont typeface="Arial"/>
              <a:buChar char="•"/>
            </a:pPr>
            <a:r>
              <a:rPr lang="en-US" sz="2400">
                <a:solidFill>
                  <a:schemeClr val="dk1"/>
                </a:solidFill>
              </a:rPr>
              <a:t>Video Prediction</a:t>
            </a:r>
            <a:endParaRPr sz="2400">
              <a:solidFill>
                <a:schemeClr val="dk1"/>
              </a:solidFill>
            </a:endParaRPr>
          </a:p>
          <a:p>
            <a:pPr indent="-330200" lvl="0" marL="457200" rtl="0" algn="just">
              <a:lnSpc>
                <a:spcPct val="115000"/>
              </a:lnSpc>
              <a:spcBef>
                <a:spcPts val="0"/>
              </a:spcBef>
              <a:spcAft>
                <a:spcPts val="0"/>
              </a:spcAft>
              <a:buClr>
                <a:schemeClr val="dk1"/>
              </a:buClr>
              <a:buSzPts val="1600"/>
              <a:buAutoNum type="arabicParenR"/>
            </a:pPr>
            <a:r>
              <a:rPr lang="en-US" sz="1600">
                <a:solidFill>
                  <a:schemeClr val="dk1"/>
                </a:solidFill>
              </a:rPr>
              <a:t>Deep Video Generation, Prediction and Completion of Human Action Sequences</a:t>
            </a:r>
            <a:endParaRPr sz="1600">
              <a:solidFill>
                <a:schemeClr val="dk1"/>
              </a:solidFill>
            </a:endParaRPr>
          </a:p>
          <a:p>
            <a:pPr indent="-217487" lvl="0" marL="217487" rtl="0" algn="just">
              <a:lnSpc>
                <a:spcPct val="115000"/>
              </a:lnSpc>
              <a:spcBef>
                <a:spcPts val="0"/>
              </a:spcBef>
              <a:spcAft>
                <a:spcPts val="0"/>
              </a:spcAft>
              <a:buClr>
                <a:schemeClr val="dk1"/>
              </a:buClr>
              <a:buSzPts val="2400"/>
              <a:buFont typeface="Arial"/>
              <a:buChar char="•"/>
            </a:pPr>
            <a:r>
              <a:rPr lang="en-US" sz="2400">
                <a:solidFill>
                  <a:schemeClr val="dk1"/>
                </a:solidFill>
              </a:rPr>
              <a:t>Face generation</a:t>
            </a:r>
            <a:endParaRPr sz="2400">
              <a:solidFill>
                <a:schemeClr val="dk1"/>
              </a:solidFill>
            </a:endParaRPr>
          </a:p>
          <a:p>
            <a:pPr indent="-330200" lvl="0" marL="457200" rtl="0" algn="just">
              <a:lnSpc>
                <a:spcPct val="115000"/>
              </a:lnSpc>
              <a:spcBef>
                <a:spcPts val="0"/>
              </a:spcBef>
              <a:spcAft>
                <a:spcPts val="0"/>
              </a:spcAft>
              <a:buClr>
                <a:schemeClr val="dk1"/>
              </a:buClr>
              <a:buSzPts val="1600"/>
              <a:buAutoNum type="arabicParenR"/>
            </a:pPr>
            <a:r>
              <a:rPr lang="en-US" sz="1600">
                <a:solidFill>
                  <a:schemeClr val="dk1"/>
                </a:solidFill>
              </a:rPr>
              <a:t>Natural and Effective Obfuscation by Head Inpainting</a:t>
            </a:r>
            <a:endParaRPr sz="1600">
              <a:solidFill>
                <a:schemeClr val="dk1"/>
              </a:solidFill>
            </a:endParaRPr>
          </a:p>
          <a:p>
            <a:pPr indent="-330200" lvl="0" marL="457200" rtl="0" algn="just">
              <a:lnSpc>
                <a:spcPct val="115000"/>
              </a:lnSpc>
              <a:spcBef>
                <a:spcPts val="0"/>
              </a:spcBef>
              <a:spcAft>
                <a:spcPts val="0"/>
              </a:spcAft>
              <a:buClr>
                <a:schemeClr val="dk1"/>
              </a:buClr>
              <a:buSzPts val="1600"/>
              <a:buAutoNum type="arabicParenR"/>
            </a:pPr>
            <a:r>
              <a:rPr lang="en-US" sz="1600">
                <a:solidFill>
                  <a:schemeClr val="dk1"/>
                </a:solidFill>
              </a:rPr>
              <a:t>Every Smile is Unique: Landmark-Guided Diverse Smile Generation</a:t>
            </a:r>
            <a:endParaRPr sz="16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07" name="Shape 907"/>
        <p:cNvGrpSpPr/>
        <p:nvPr/>
      </p:nvGrpSpPr>
      <p:grpSpPr>
        <a:xfrm>
          <a:off x="0" y="0"/>
          <a:ext cx="0" cy="0"/>
          <a:chOff x="0" y="0"/>
          <a:chExt cx="0" cy="0"/>
        </a:xfrm>
      </p:grpSpPr>
      <p:sp>
        <p:nvSpPr>
          <p:cNvPr id="908" name="Shape 908"/>
          <p:cNvSpPr txBox="1"/>
          <p:nvPr>
            <p:ph idx="1" type="subTitle"/>
          </p:nvPr>
        </p:nvSpPr>
        <p:spPr>
          <a:xfrm>
            <a:off x="503237" y="1726925"/>
            <a:ext cx="9071100" cy="1097100"/>
          </a:xfrm>
          <a:prstGeom prst="rect">
            <a:avLst/>
          </a:prstGeom>
          <a:noFill/>
          <a:ln>
            <a:noFill/>
          </a:ln>
        </p:spPr>
        <p:txBody>
          <a:bodyPr anchorCtr="0" anchor="ctr" bIns="0" lIns="0" spcFirstLastPara="1" rIns="0" wrap="square" tIns="33475">
            <a:noAutofit/>
          </a:bodyPr>
          <a:lstStyle/>
          <a:p>
            <a:pPr indent="0" lvl="0" marL="0" marR="0" rtl="0" algn="ctr">
              <a:lnSpc>
                <a:spcPct val="93000"/>
              </a:lnSpc>
              <a:spcBef>
                <a:spcPts val="0"/>
              </a:spcBef>
              <a:spcAft>
                <a:spcPts val="0"/>
              </a:spcAft>
              <a:buClr>
                <a:srgbClr val="000000"/>
              </a:buClr>
              <a:buSzPts val="3800"/>
              <a:buFont typeface="Arial"/>
              <a:buNone/>
            </a:pPr>
            <a:r>
              <a:rPr b="1" i="0" lang="en-US" sz="3800" u="none" cap="none" strike="noStrike">
                <a:solidFill>
                  <a:srgbClr val="000000"/>
                </a:solidFill>
                <a:latin typeface="Arial"/>
                <a:ea typeface="Arial"/>
                <a:cs typeface="Arial"/>
                <a:sym typeface="Arial"/>
              </a:rPr>
              <a:t>Questions ?</a:t>
            </a:r>
            <a:endParaRPr/>
          </a:p>
        </p:txBody>
      </p:sp>
      <p:pic>
        <p:nvPicPr>
          <p:cNvPr id="909" name="Shape 909"/>
          <p:cNvPicPr preferRelativeResize="0"/>
          <p:nvPr/>
        </p:nvPicPr>
        <p:blipFill rotWithShape="1">
          <a:blip r:embed="rId3">
            <a:alphaModFix/>
          </a:blip>
          <a:srcRect b="0" l="0" r="0" t="0"/>
          <a:stretch/>
        </p:blipFill>
        <p:spPr>
          <a:xfrm>
            <a:off x="182562" y="182562"/>
            <a:ext cx="1735278" cy="623481"/>
          </a:xfrm>
          <a:prstGeom prst="rect">
            <a:avLst/>
          </a:prstGeom>
          <a:noFill/>
          <a:ln>
            <a:noFill/>
          </a:ln>
        </p:spPr>
      </p:pic>
      <p:pic>
        <p:nvPicPr>
          <p:cNvPr id="910" name="Shape 910"/>
          <p:cNvPicPr preferRelativeResize="0"/>
          <p:nvPr/>
        </p:nvPicPr>
        <p:blipFill rotWithShape="1">
          <a:blip r:embed="rId4">
            <a:alphaModFix/>
          </a:blip>
          <a:srcRect b="0" l="0" r="0" t="0"/>
          <a:stretch/>
        </p:blipFill>
        <p:spPr>
          <a:xfrm>
            <a:off x="0" y="3311525"/>
            <a:ext cx="9988219" cy="4239767"/>
          </a:xfrm>
          <a:prstGeom prst="rect">
            <a:avLst/>
          </a:prstGeom>
          <a:noFill/>
          <a:ln>
            <a:noFill/>
          </a:ln>
        </p:spPr>
      </p:pic>
      <p:pic>
        <p:nvPicPr>
          <p:cNvPr id="911" name="Shape 911"/>
          <p:cNvPicPr preferRelativeResize="0"/>
          <p:nvPr/>
        </p:nvPicPr>
        <p:blipFill>
          <a:blip r:embed="rId5">
            <a:alphaModFix/>
          </a:blip>
          <a:stretch>
            <a:fillRect/>
          </a:stretch>
        </p:blipFill>
        <p:spPr>
          <a:xfrm>
            <a:off x="7867525" y="182549"/>
            <a:ext cx="2120695" cy="623500"/>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4" name="Shape 134"/>
        <p:cNvGrpSpPr/>
        <p:nvPr/>
      </p:nvGrpSpPr>
      <p:grpSpPr>
        <a:xfrm>
          <a:off x="0" y="0"/>
          <a:ext cx="0" cy="0"/>
          <a:chOff x="0" y="0"/>
          <a:chExt cx="0" cy="0"/>
        </a:xfrm>
      </p:grpSpPr>
      <p:sp>
        <p:nvSpPr>
          <p:cNvPr id="135" name="Shape 135"/>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Problem Statement</a:t>
            </a:r>
            <a:endParaRPr/>
          </a:p>
        </p:txBody>
      </p:sp>
      <p:pic>
        <p:nvPicPr>
          <p:cNvPr id="136" name="Shape 136"/>
          <p:cNvPicPr preferRelativeResize="0"/>
          <p:nvPr/>
        </p:nvPicPr>
        <p:blipFill rotWithShape="1">
          <a:blip r:embed="rId3">
            <a:alphaModFix/>
          </a:blip>
          <a:srcRect b="0" l="0" r="0" t="0"/>
          <a:stretch/>
        </p:blipFill>
        <p:spPr>
          <a:xfrm>
            <a:off x="7248525" y="85725"/>
            <a:ext cx="1452938" cy="521948"/>
          </a:xfrm>
          <a:prstGeom prst="rect">
            <a:avLst/>
          </a:prstGeom>
          <a:noFill/>
          <a:ln>
            <a:noFill/>
          </a:ln>
        </p:spPr>
      </p:pic>
      <p:sp>
        <p:nvSpPr>
          <p:cNvPr id="137" name="Shape 137"/>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8" name="Shape 138"/>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39" name="Shape 139"/>
          <p:cNvSpPr txBox="1"/>
          <p:nvPr/>
        </p:nvSpPr>
        <p:spPr>
          <a:xfrm>
            <a:off x="541337" y="1166812"/>
            <a:ext cx="8877300" cy="2673350"/>
          </a:xfrm>
          <a:prstGeom prst="rect">
            <a:avLst/>
          </a:prstGeom>
          <a:noFill/>
          <a:ln>
            <a:noFill/>
          </a:ln>
        </p:spPr>
        <p:txBody>
          <a:bodyPr anchorCtr="0" anchor="ctr" bIns="0" lIns="0" spcFirstLastPara="1" rIns="0" wrap="square" tIns="21225">
            <a:noAutofit/>
          </a:bodyPr>
          <a:lstStyle/>
          <a:p>
            <a:pPr indent="-217486" lvl="0" marL="217486" marR="0" rtl="0" algn="just">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Task:</a:t>
            </a:r>
            <a:r>
              <a:rPr b="0" i="0" lang="en-US" sz="2400" u="none">
                <a:solidFill>
                  <a:srgbClr val="000000"/>
                </a:solidFill>
                <a:latin typeface="Arial"/>
                <a:ea typeface="Arial"/>
                <a:cs typeface="Arial"/>
                <a:sym typeface="Arial"/>
              </a:rPr>
              <a:t> Synthesize person images in arbitrary poses, based on an image of that person and a novel pose.</a:t>
            </a:r>
            <a:endParaRPr/>
          </a:p>
          <a:p>
            <a:pPr indent="-217486" lvl="0" marL="217486" marR="0" rtl="0" algn="just">
              <a:lnSpc>
                <a:spcPct val="93000"/>
              </a:lnSpc>
              <a:spcBef>
                <a:spcPts val="100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Motivation:</a:t>
            </a:r>
            <a:r>
              <a:rPr b="0" i="0" lang="en-US" sz="2400" u="none">
                <a:solidFill>
                  <a:srgbClr val="000000"/>
                </a:solidFill>
                <a:latin typeface="Arial"/>
                <a:ea typeface="Arial"/>
                <a:cs typeface="Arial"/>
                <a:sym typeface="Arial"/>
              </a:rPr>
              <a:t> Provide users more control over the generation process.</a:t>
            </a:r>
            <a:endParaRPr/>
          </a:p>
          <a:p>
            <a:pPr indent="-217486" lvl="0" marL="217486" marR="0" rtl="0" algn="just">
              <a:lnSpc>
                <a:spcPct val="93000"/>
              </a:lnSpc>
              <a:spcBef>
                <a:spcPts val="100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Key idea:</a:t>
            </a:r>
            <a:r>
              <a:rPr b="0" i="0" lang="en-US" sz="2400" u="none">
                <a:solidFill>
                  <a:srgbClr val="000000"/>
                </a:solidFill>
                <a:latin typeface="Arial"/>
                <a:ea typeface="Arial"/>
                <a:cs typeface="Arial"/>
                <a:sym typeface="Arial"/>
              </a:rPr>
              <a:t> </a:t>
            </a:r>
            <a:r>
              <a:rPr lang="en-US" sz="2400"/>
              <a:t>G</a:t>
            </a:r>
            <a:r>
              <a:rPr b="0" i="0" lang="en-US" sz="2400" u="none">
                <a:solidFill>
                  <a:srgbClr val="000000"/>
                </a:solidFill>
                <a:latin typeface="Arial"/>
                <a:ea typeface="Arial"/>
                <a:cs typeface="Arial"/>
                <a:sym typeface="Arial"/>
              </a:rPr>
              <a:t>uide the generation process explicitly by an appropriate representation of that intention.</a:t>
            </a:r>
            <a:endParaRPr/>
          </a:p>
        </p:txBody>
      </p:sp>
      <p:pic>
        <p:nvPicPr>
          <p:cNvPr id="140" name="Shape 140"/>
          <p:cNvPicPr preferRelativeResize="0"/>
          <p:nvPr/>
        </p:nvPicPr>
        <p:blipFill>
          <a:blip r:embed="rId4">
            <a:alphaModFix/>
          </a:blip>
          <a:stretch>
            <a:fillRect/>
          </a:stretch>
        </p:blipFill>
        <p:spPr>
          <a:xfrm>
            <a:off x="8701475" y="43875"/>
            <a:ext cx="1323303" cy="605650"/>
          </a:xfrm>
          <a:prstGeom prst="rect">
            <a:avLst/>
          </a:prstGeom>
          <a:noFill/>
          <a:ln>
            <a:noFill/>
          </a:ln>
        </p:spPr>
      </p:pic>
      <p:grpSp>
        <p:nvGrpSpPr>
          <p:cNvPr id="141" name="Shape 141"/>
          <p:cNvGrpSpPr/>
          <p:nvPr/>
        </p:nvGrpSpPr>
        <p:grpSpPr>
          <a:xfrm>
            <a:off x="1066100" y="4127025"/>
            <a:ext cx="7334175" cy="2901290"/>
            <a:chOff x="0" y="0"/>
            <a:chExt cx="2147483647" cy="2147483647"/>
          </a:xfrm>
        </p:grpSpPr>
        <p:pic>
          <p:nvPicPr>
            <p:cNvPr descr="https://lh4.googleusercontent.com/IU3RyGpxQdwSkq_Zy4pbVOKbhxWzjdXVs4AudfMa_cU4uLX5aNxpct8kJRKceXQByPFFVQJpb2eyuCYjcmmv6_cP6uHcc-8jcjk5sLA9dhhIneTVbAGLg6tjYWcJLK24nPyXhk6oMiLRhk6AJA" id="142" name="Shape 142"/>
            <p:cNvPicPr preferRelativeResize="0"/>
            <p:nvPr/>
          </p:nvPicPr>
          <p:blipFill rotWithShape="1">
            <a:blip r:embed="rId5">
              <a:alphaModFix/>
            </a:blip>
            <a:srcRect b="47067" l="0" r="0" t="5705"/>
            <a:stretch/>
          </p:blipFill>
          <p:spPr>
            <a:xfrm>
              <a:off x="122063342" y="297505256"/>
              <a:ext cx="1978237527" cy="1849978390"/>
            </a:xfrm>
            <a:prstGeom prst="rect">
              <a:avLst/>
            </a:prstGeom>
            <a:noFill/>
            <a:ln>
              <a:noFill/>
            </a:ln>
          </p:spPr>
        </p:pic>
        <p:sp>
          <p:nvSpPr>
            <p:cNvPr id="143" name="Shape 143"/>
            <p:cNvSpPr txBox="1"/>
            <p:nvPr/>
          </p:nvSpPr>
          <p:spPr>
            <a:xfrm>
              <a:off x="0" y="0"/>
              <a:ext cx="770421441" cy="291668859"/>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Condition Image</a:t>
              </a:r>
              <a:endParaRPr/>
            </a:p>
          </p:txBody>
        </p:sp>
        <p:sp>
          <p:nvSpPr>
            <p:cNvPr id="144" name="Shape 144"/>
            <p:cNvSpPr txBox="1"/>
            <p:nvPr/>
          </p:nvSpPr>
          <p:spPr>
            <a:xfrm>
              <a:off x="860231501" y="0"/>
              <a:ext cx="482812155" cy="266907543"/>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Target Pose</a:t>
              </a:r>
              <a:endParaRPr/>
            </a:p>
          </p:txBody>
        </p:sp>
        <p:sp>
          <p:nvSpPr>
            <p:cNvPr id="145" name="Shape 145"/>
            <p:cNvSpPr txBox="1"/>
            <p:nvPr/>
          </p:nvSpPr>
          <p:spPr>
            <a:xfrm>
              <a:off x="1470385846" y="0"/>
              <a:ext cx="677097800" cy="266907543"/>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Generated Image</a:t>
              </a:r>
              <a:endParaRPr/>
            </a:p>
          </p:txBody>
        </p:sp>
      </p:gr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0" name="Shape 150"/>
        <p:cNvGrpSpPr/>
        <p:nvPr/>
      </p:nvGrpSpPr>
      <p:grpSpPr>
        <a:xfrm>
          <a:off x="0" y="0"/>
          <a:ext cx="0" cy="0"/>
          <a:chOff x="0" y="0"/>
          <a:chExt cx="0" cy="0"/>
        </a:xfrm>
      </p:grpSpPr>
      <p:sp>
        <p:nvSpPr>
          <p:cNvPr id="151" name="Shape 151"/>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Related Work</a:t>
            </a:r>
            <a:endParaRPr/>
          </a:p>
        </p:txBody>
      </p:sp>
      <p:pic>
        <p:nvPicPr>
          <p:cNvPr id="152" name="Shape 152"/>
          <p:cNvPicPr preferRelativeResize="0"/>
          <p:nvPr/>
        </p:nvPicPr>
        <p:blipFill rotWithShape="1">
          <a:blip r:embed="rId3">
            <a:alphaModFix/>
          </a:blip>
          <a:srcRect b="0" l="0" r="0" t="0"/>
          <a:stretch/>
        </p:blipFill>
        <p:spPr>
          <a:xfrm>
            <a:off x="7248525" y="85725"/>
            <a:ext cx="1452938" cy="521948"/>
          </a:xfrm>
          <a:prstGeom prst="rect">
            <a:avLst/>
          </a:prstGeom>
          <a:noFill/>
          <a:ln>
            <a:noFill/>
          </a:ln>
        </p:spPr>
      </p:pic>
      <p:sp>
        <p:nvSpPr>
          <p:cNvPr id="153" name="Shape 153"/>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4" name="Shape 154"/>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5" name="Shape 155"/>
          <p:cNvSpPr txBox="1"/>
          <p:nvPr/>
        </p:nvSpPr>
        <p:spPr>
          <a:xfrm>
            <a:off x="469900" y="4335462"/>
            <a:ext cx="4487862" cy="479425"/>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Text + Keypoint --&gt; Image</a:t>
            </a:r>
            <a:endParaRPr/>
          </a:p>
        </p:txBody>
      </p:sp>
      <p:grpSp>
        <p:nvGrpSpPr>
          <p:cNvPr id="156" name="Shape 156"/>
          <p:cNvGrpSpPr/>
          <p:nvPr/>
        </p:nvGrpSpPr>
        <p:grpSpPr>
          <a:xfrm>
            <a:off x="530225" y="4911725"/>
            <a:ext cx="9001807" cy="1547399"/>
            <a:chOff x="530225" y="4911725"/>
            <a:chExt cx="9001807" cy="1547399"/>
          </a:xfrm>
        </p:grpSpPr>
        <p:pic>
          <p:nvPicPr>
            <p:cNvPr id="157" name="Shape 157"/>
            <p:cNvPicPr preferRelativeResize="0"/>
            <p:nvPr/>
          </p:nvPicPr>
          <p:blipFill rotWithShape="1">
            <a:blip r:embed="rId4">
              <a:alphaModFix/>
            </a:blip>
            <a:srcRect b="0" l="0" r="0" t="0"/>
            <a:stretch/>
          </p:blipFill>
          <p:spPr>
            <a:xfrm>
              <a:off x="530225" y="4911725"/>
              <a:ext cx="9001807" cy="1547399"/>
            </a:xfrm>
            <a:prstGeom prst="rect">
              <a:avLst/>
            </a:prstGeom>
            <a:noFill/>
            <a:ln>
              <a:noFill/>
            </a:ln>
          </p:spPr>
        </p:pic>
        <p:sp>
          <p:nvSpPr>
            <p:cNvPr id="158" name="Shape 158"/>
            <p:cNvSpPr/>
            <p:nvPr/>
          </p:nvSpPr>
          <p:spPr>
            <a:xfrm>
              <a:off x="2230437" y="4911725"/>
              <a:ext cx="5942012" cy="363537"/>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9" name="Shape 159"/>
            <p:cNvSpPr txBox="1"/>
            <p:nvPr/>
          </p:nvSpPr>
          <p:spPr>
            <a:xfrm>
              <a:off x="2270125" y="4930775"/>
              <a:ext cx="2470150" cy="363537"/>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1800"/>
                <a:buFont typeface="Arial"/>
                <a:buNone/>
              </a:pPr>
              <a:r>
                <a:rPr b="1" i="1" lang="en-US" sz="1800" u="none">
                  <a:solidFill>
                    <a:srgbClr val="000000"/>
                  </a:solidFill>
                  <a:latin typeface="Arial"/>
                  <a:ea typeface="Arial"/>
                  <a:cs typeface="Arial"/>
                  <a:sym typeface="Arial"/>
                </a:rPr>
                <a:t>GAN - NIPS 2016</a:t>
              </a:r>
              <a:endParaRPr/>
            </a:p>
          </p:txBody>
        </p:sp>
        <p:sp>
          <p:nvSpPr>
            <p:cNvPr id="160" name="Shape 160"/>
            <p:cNvSpPr txBox="1"/>
            <p:nvPr/>
          </p:nvSpPr>
          <p:spPr>
            <a:xfrm>
              <a:off x="5942012" y="4930775"/>
              <a:ext cx="2954337" cy="363537"/>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1800"/>
                <a:buFont typeface="Arial"/>
                <a:buNone/>
              </a:pPr>
              <a:r>
                <a:rPr b="1" i="1" lang="en-US" sz="1800" u="none">
                  <a:solidFill>
                    <a:srgbClr val="000000"/>
                  </a:solidFill>
                  <a:latin typeface="Arial"/>
                  <a:ea typeface="Arial"/>
                  <a:cs typeface="Arial"/>
                  <a:sym typeface="Arial"/>
                </a:rPr>
                <a:t>PixelCNN - ICLRw 2017</a:t>
              </a:r>
              <a:endParaRPr/>
            </a:p>
          </p:txBody>
        </p:sp>
      </p:grpSp>
      <p:sp>
        <p:nvSpPr>
          <p:cNvPr id="161" name="Shape 161"/>
          <p:cNvSpPr txBox="1"/>
          <p:nvPr/>
        </p:nvSpPr>
        <p:spPr>
          <a:xfrm>
            <a:off x="476250" y="1095375"/>
            <a:ext cx="4487862" cy="479425"/>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Image --&gt; Image</a:t>
            </a:r>
            <a:endParaRPr/>
          </a:p>
        </p:txBody>
      </p:sp>
      <p:pic>
        <p:nvPicPr>
          <p:cNvPr id="162" name="Shape 162"/>
          <p:cNvPicPr preferRelativeResize="0"/>
          <p:nvPr/>
        </p:nvPicPr>
        <p:blipFill rotWithShape="1">
          <a:blip r:embed="rId5">
            <a:alphaModFix/>
          </a:blip>
          <a:srcRect b="0" l="0" r="50398" t="0"/>
          <a:stretch/>
        </p:blipFill>
        <p:spPr>
          <a:xfrm>
            <a:off x="5619750" y="1643062"/>
            <a:ext cx="2373022" cy="2189720"/>
          </a:xfrm>
          <a:prstGeom prst="rect">
            <a:avLst/>
          </a:prstGeom>
          <a:noFill/>
          <a:ln>
            <a:noFill/>
          </a:ln>
        </p:spPr>
      </p:pic>
      <p:sp>
        <p:nvSpPr>
          <p:cNvPr id="163" name="Shape 163"/>
          <p:cNvSpPr/>
          <p:nvPr/>
        </p:nvSpPr>
        <p:spPr>
          <a:xfrm>
            <a:off x="6623712" y="2118512"/>
            <a:ext cx="365100" cy="182700"/>
          </a:xfrm>
          <a:prstGeom prst="rightArrow">
            <a:avLst>
              <a:gd fmla="val 17473" name="adj1"/>
              <a:gd fmla="val 26490" name="adj2"/>
            </a:avLst>
          </a:prstGeom>
          <a:solidFill>
            <a:srgbClr val="66FF00"/>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pic>
        <p:nvPicPr>
          <p:cNvPr id="164" name="Shape 164"/>
          <p:cNvPicPr preferRelativeResize="0"/>
          <p:nvPr/>
        </p:nvPicPr>
        <p:blipFill rotWithShape="1">
          <a:blip r:embed="rId6">
            <a:alphaModFix/>
          </a:blip>
          <a:srcRect b="0" l="0" r="50917" t="13980"/>
          <a:stretch/>
        </p:blipFill>
        <p:spPr>
          <a:xfrm>
            <a:off x="568325" y="1773237"/>
            <a:ext cx="1822948" cy="1020663"/>
          </a:xfrm>
          <a:prstGeom prst="rect">
            <a:avLst/>
          </a:prstGeom>
          <a:noFill/>
          <a:ln>
            <a:noFill/>
          </a:ln>
        </p:spPr>
      </p:pic>
      <p:pic>
        <p:nvPicPr>
          <p:cNvPr id="165" name="Shape 165"/>
          <p:cNvPicPr preferRelativeResize="0"/>
          <p:nvPr/>
        </p:nvPicPr>
        <p:blipFill rotWithShape="1">
          <a:blip r:embed="rId7">
            <a:alphaModFix/>
          </a:blip>
          <a:srcRect b="12515" l="0" r="0" t="0"/>
          <a:stretch/>
        </p:blipFill>
        <p:spPr>
          <a:xfrm>
            <a:off x="2487612" y="1606550"/>
            <a:ext cx="2912011" cy="1654643"/>
          </a:xfrm>
          <a:prstGeom prst="rect">
            <a:avLst/>
          </a:prstGeom>
          <a:noFill/>
          <a:ln>
            <a:noFill/>
          </a:ln>
        </p:spPr>
      </p:pic>
      <p:sp>
        <p:nvSpPr>
          <p:cNvPr id="166" name="Shape 166"/>
          <p:cNvSpPr txBox="1"/>
          <p:nvPr/>
        </p:nvSpPr>
        <p:spPr>
          <a:xfrm>
            <a:off x="2122487" y="3375025"/>
            <a:ext cx="3067050" cy="409575"/>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1800"/>
              <a:buFont typeface="Arial"/>
              <a:buNone/>
            </a:pPr>
            <a:r>
              <a:rPr b="1" i="1" lang="en-US" sz="1800" u="none">
                <a:solidFill>
                  <a:srgbClr val="000000"/>
                </a:solidFill>
                <a:latin typeface="Arial"/>
                <a:ea typeface="Arial"/>
                <a:cs typeface="Arial"/>
                <a:sym typeface="Arial"/>
              </a:rPr>
              <a:t>GAN - CVPR 2017</a:t>
            </a:r>
            <a:endParaRPr/>
          </a:p>
        </p:txBody>
      </p:sp>
      <p:sp>
        <p:nvSpPr>
          <p:cNvPr id="167" name="Shape 167"/>
          <p:cNvSpPr txBox="1"/>
          <p:nvPr/>
        </p:nvSpPr>
        <p:spPr>
          <a:xfrm>
            <a:off x="8088312" y="2525712"/>
            <a:ext cx="1463675" cy="619125"/>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1800"/>
              <a:buFont typeface="Arial"/>
              <a:buNone/>
            </a:pPr>
            <a:r>
              <a:rPr b="1" i="1" lang="en-US" sz="1800" u="none">
                <a:solidFill>
                  <a:srgbClr val="000000"/>
                </a:solidFill>
                <a:latin typeface="Arial"/>
                <a:ea typeface="Arial"/>
                <a:cs typeface="Arial"/>
                <a:sym typeface="Arial"/>
              </a:rPr>
              <a:t>CycleGAN - ICCV 2017</a:t>
            </a:r>
            <a:endParaRPr/>
          </a:p>
        </p:txBody>
      </p:sp>
      <p:sp>
        <p:nvSpPr>
          <p:cNvPr id="168" name="Shape 168"/>
          <p:cNvSpPr txBox="1"/>
          <p:nvPr/>
        </p:nvSpPr>
        <p:spPr>
          <a:xfrm>
            <a:off x="600075" y="6453187"/>
            <a:ext cx="5362575" cy="274637"/>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a:solidFill>
                  <a:srgbClr val="000000"/>
                </a:solidFill>
                <a:latin typeface="Arial"/>
                <a:ea typeface="Arial"/>
                <a:cs typeface="Arial"/>
                <a:sym typeface="Arial"/>
              </a:rPr>
              <a:t>NIPS 2016, Learning What and Where to Draw</a:t>
            </a:r>
            <a:endParaRPr/>
          </a:p>
        </p:txBody>
      </p:sp>
      <p:sp>
        <p:nvSpPr>
          <p:cNvPr id="169" name="Shape 169"/>
          <p:cNvSpPr txBox="1"/>
          <p:nvPr/>
        </p:nvSpPr>
        <p:spPr>
          <a:xfrm>
            <a:off x="5353050" y="6454775"/>
            <a:ext cx="4727575" cy="274637"/>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a:solidFill>
                  <a:srgbClr val="000000"/>
                </a:solidFill>
                <a:latin typeface="Arial"/>
                <a:ea typeface="Arial"/>
                <a:cs typeface="Arial"/>
                <a:sym typeface="Arial"/>
              </a:rPr>
              <a:t>ICLRw, 2017GENERATING INTERPRETABLE IMAGES WITH CONTROLLABLE STRUCTURE</a:t>
            </a:r>
            <a:endParaRPr/>
          </a:p>
        </p:txBody>
      </p:sp>
      <p:sp>
        <p:nvSpPr>
          <p:cNvPr id="170" name="Shape 170"/>
          <p:cNvSpPr txBox="1"/>
          <p:nvPr/>
        </p:nvSpPr>
        <p:spPr>
          <a:xfrm>
            <a:off x="615950" y="3830637"/>
            <a:ext cx="4011612" cy="21272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800"/>
              <a:buFont typeface="Arial"/>
              <a:buNone/>
            </a:pPr>
            <a:r>
              <a:rPr b="0" i="0" lang="en-US" sz="800" u="none">
                <a:solidFill>
                  <a:srgbClr val="000000"/>
                </a:solidFill>
                <a:latin typeface="Arial"/>
                <a:ea typeface="Arial"/>
                <a:cs typeface="Arial"/>
                <a:sym typeface="Arial"/>
              </a:rPr>
              <a:t>CVPR 2017, Image-to-Image Translation with Conditional Adversarial Networks</a:t>
            </a:r>
            <a:endParaRPr/>
          </a:p>
        </p:txBody>
      </p:sp>
      <p:sp>
        <p:nvSpPr>
          <p:cNvPr id="171" name="Shape 171"/>
          <p:cNvSpPr txBox="1"/>
          <p:nvPr/>
        </p:nvSpPr>
        <p:spPr>
          <a:xfrm>
            <a:off x="5553075" y="3811587"/>
            <a:ext cx="4835525" cy="21272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800"/>
              <a:buFont typeface="Arial"/>
              <a:buNone/>
            </a:pPr>
            <a:r>
              <a:rPr b="0" i="0" lang="en-US" sz="800" u="none">
                <a:solidFill>
                  <a:srgbClr val="000000"/>
                </a:solidFill>
                <a:latin typeface="Arial"/>
                <a:ea typeface="Arial"/>
                <a:cs typeface="Arial"/>
                <a:sym typeface="Arial"/>
              </a:rPr>
              <a:t>ICCV 2017, Unpaired Image-to-Image Translation using Cycle-Consistent Adversarial Networks</a:t>
            </a:r>
            <a:endParaRPr/>
          </a:p>
        </p:txBody>
      </p:sp>
      <p:pic>
        <p:nvPicPr>
          <p:cNvPr id="172" name="Shape 172"/>
          <p:cNvPicPr preferRelativeResize="0"/>
          <p:nvPr/>
        </p:nvPicPr>
        <p:blipFill rotWithShape="1">
          <a:blip r:embed="rId6">
            <a:alphaModFix/>
          </a:blip>
          <a:srcRect b="0" l="51519" r="0" t="13980"/>
          <a:stretch/>
        </p:blipFill>
        <p:spPr>
          <a:xfrm>
            <a:off x="627062" y="2795587"/>
            <a:ext cx="1800775" cy="1020663"/>
          </a:xfrm>
          <a:prstGeom prst="rect">
            <a:avLst/>
          </a:prstGeom>
          <a:noFill/>
          <a:ln>
            <a:noFill/>
          </a:ln>
        </p:spPr>
      </p:pic>
      <p:pic>
        <p:nvPicPr>
          <p:cNvPr id="173" name="Shape 173"/>
          <p:cNvPicPr preferRelativeResize="0"/>
          <p:nvPr/>
        </p:nvPicPr>
        <p:blipFill rotWithShape="1">
          <a:blip r:embed="rId6">
            <a:alphaModFix/>
          </a:blip>
          <a:srcRect b="85972" l="31889" r="31277" t="0"/>
          <a:stretch/>
        </p:blipFill>
        <p:spPr>
          <a:xfrm>
            <a:off x="842962" y="1608137"/>
            <a:ext cx="1368400" cy="166412"/>
          </a:xfrm>
          <a:prstGeom prst="rect">
            <a:avLst/>
          </a:prstGeom>
          <a:noFill/>
          <a:ln>
            <a:noFill/>
          </a:ln>
        </p:spPr>
      </p:pic>
      <p:cxnSp>
        <p:nvCxnSpPr>
          <p:cNvPr id="174" name="Shape 174"/>
          <p:cNvCxnSpPr/>
          <p:nvPr/>
        </p:nvCxnSpPr>
        <p:spPr>
          <a:xfrm>
            <a:off x="5486400" y="1606550"/>
            <a:ext cx="1587" cy="2452687"/>
          </a:xfrm>
          <a:prstGeom prst="straightConnector1">
            <a:avLst/>
          </a:prstGeom>
          <a:noFill/>
          <a:ln cap="flat" cmpd="sng" w="9525">
            <a:solidFill>
              <a:srgbClr val="6666FF"/>
            </a:solidFill>
            <a:prstDash val="solid"/>
            <a:round/>
            <a:headEnd len="sm" w="sm" type="none"/>
            <a:tailEnd len="sm" w="sm" type="none"/>
          </a:ln>
        </p:spPr>
      </p:cxnSp>
      <p:pic>
        <p:nvPicPr>
          <p:cNvPr id="175" name="Shape 175"/>
          <p:cNvPicPr preferRelativeResize="0"/>
          <p:nvPr/>
        </p:nvPicPr>
        <p:blipFill>
          <a:blip r:embed="rId8">
            <a:alphaModFix/>
          </a:blip>
          <a:stretch>
            <a:fillRect/>
          </a:stretch>
        </p:blipFill>
        <p:spPr>
          <a:xfrm>
            <a:off x="8701475" y="43875"/>
            <a:ext cx="1323303" cy="605650"/>
          </a:xfrm>
          <a:prstGeom prst="rect">
            <a:avLst/>
          </a:prstGeom>
          <a:noFill/>
          <a:ln>
            <a:noFill/>
          </a:ln>
        </p:spPr>
      </p:pic>
      <p:sp>
        <p:nvSpPr>
          <p:cNvPr id="176" name="Shape 176"/>
          <p:cNvSpPr/>
          <p:nvPr/>
        </p:nvSpPr>
        <p:spPr>
          <a:xfrm>
            <a:off x="6623725" y="3144837"/>
            <a:ext cx="365100" cy="182700"/>
          </a:xfrm>
          <a:prstGeom prst="rightArrow">
            <a:avLst>
              <a:gd fmla="val 17473" name="adj1"/>
              <a:gd fmla="val 26490" name="adj2"/>
            </a:avLst>
          </a:prstGeom>
          <a:solidFill>
            <a:srgbClr val="66FF00"/>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77" name="Shape 177"/>
          <p:cNvSpPr/>
          <p:nvPr/>
        </p:nvSpPr>
        <p:spPr>
          <a:xfrm>
            <a:off x="3756300" y="2488337"/>
            <a:ext cx="365100" cy="182700"/>
          </a:xfrm>
          <a:prstGeom prst="rightArrow">
            <a:avLst>
              <a:gd fmla="val 17473" name="adj1"/>
              <a:gd fmla="val 26490" name="adj2"/>
            </a:avLst>
          </a:prstGeom>
          <a:solidFill>
            <a:srgbClr val="66FF00"/>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78" name="Shape 178"/>
          <p:cNvSpPr/>
          <p:nvPr/>
        </p:nvSpPr>
        <p:spPr>
          <a:xfrm rot="5400000">
            <a:off x="1344900" y="2668524"/>
            <a:ext cx="365100" cy="182700"/>
          </a:xfrm>
          <a:prstGeom prst="rightArrow">
            <a:avLst>
              <a:gd fmla="val 17473" name="adj1"/>
              <a:gd fmla="val 26490" name="adj2"/>
            </a:avLst>
          </a:prstGeom>
          <a:solidFill>
            <a:srgbClr val="66FF00"/>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3" name="Shape 183"/>
        <p:cNvGrpSpPr/>
        <p:nvPr/>
      </p:nvGrpSpPr>
      <p:grpSpPr>
        <a:xfrm>
          <a:off x="0" y="0"/>
          <a:ext cx="0" cy="0"/>
          <a:chOff x="0" y="0"/>
          <a:chExt cx="0" cy="0"/>
        </a:xfrm>
      </p:grpSpPr>
      <p:sp>
        <p:nvSpPr>
          <p:cNvPr id="184" name="Shape 184"/>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Related Work</a:t>
            </a:r>
            <a:endParaRPr/>
          </a:p>
        </p:txBody>
      </p:sp>
      <p:pic>
        <p:nvPicPr>
          <p:cNvPr id="185" name="Shape 185"/>
          <p:cNvPicPr preferRelativeResize="0"/>
          <p:nvPr/>
        </p:nvPicPr>
        <p:blipFill rotWithShape="1">
          <a:blip r:embed="rId3">
            <a:alphaModFix/>
          </a:blip>
          <a:srcRect b="0" l="0" r="0" t="0"/>
          <a:stretch/>
        </p:blipFill>
        <p:spPr>
          <a:xfrm>
            <a:off x="7248525" y="85725"/>
            <a:ext cx="1452938" cy="521948"/>
          </a:xfrm>
          <a:prstGeom prst="rect">
            <a:avLst/>
          </a:prstGeom>
          <a:noFill/>
          <a:ln>
            <a:noFill/>
          </a:ln>
        </p:spPr>
      </p:pic>
      <p:sp>
        <p:nvSpPr>
          <p:cNvPr id="186" name="Shape 186"/>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87" name="Shape 187"/>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88" name="Shape 188"/>
          <p:cNvSpPr txBox="1"/>
          <p:nvPr/>
        </p:nvSpPr>
        <p:spPr>
          <a:xfrm>
            <a:off x="460375" y="1004887"/>
            <a:ext cx="4487862" cy="479425"/>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Image + Viewpoint --&gt; Image</a:t>
            </a:r>
            <a:endParaRPr/>
          </a:p>
        </p:txBody>
      </p:sp>
      <p:pic>
        <p:nvPicPr>
          <p:cNvPr id="189" name="Shape 189"/>
          <p:cNvPicPr preferRelativeResize="0"/>
          <p:nvPr/>
        </p:nvPicPr>
        <p:blipFill rotWithShape="1">
          <a:blip r:embed="rId4">
            <a:alphaModFix/>
          </a:blip>
          <a:srcRect b="0" l="0" r="0" t="3871"/>
          <a:stretch/>
        </p:blipFill>
        <p:spPr>
          <a:xfrm>
            <a:off x="631825" y="1739900"/>
            <a:ext cx="1395895" cy="1331222"/>
          </a:xfrm>
          <a:prstGeom prst="rect">
            <a:avLst/>
          </a:prstGeom>
          <a:noFill/>
          <a:ln>
            <a:noFill/>
          </a:ln>
        </p:spPr>
      </p:pic>
      <p:pic>
        <p:nvPicPr>
          <p:cNvPr id="190" name="Shape 190"/>
          <p:cNvPicPr preferRelativeResize="0"/>
          <p:nvPr/>
        </p:nvPicPr>
        <p:blipFill rotWithShape="1">
          <a:blip r:embed="rId5">
            <a:alphaModFix/>
          </a:blip>
          <a:srcRect b="0" l="0" r="0" t="3871"/>
          <a:stretch/>
        </p:blipFill>
        <p:spPr>
          <a:xfrm>
            <a:off x="3190875" y="1739900"/>
            <a:ext cx="1389731" cy="1331222"/>
          </a:xfrm>
          <a:prstGeom prst="rect">
            <a:avLst/>
          </a:prstGeom>
          <a:noFill/>
          <a:ln>
            <a:noFill/>
          </a:ln>
        </p:spPr>
      </p:pic>
      <p:cxnSp>
        <p:nvCxnSpPr>
          <p:cNvPr id="191" name="Shape 191"/>
          <p:cNvCxnSpPr/>
          <p:nvPr/>
        </p:nvCxnSpPr>
        <p:spPr>
          <a:xfrm>
            <a:off x="2135187" y="2406650"/>
            <a:ext cx="949325" cy="1587"/>
          </a:xfrm>
          <a:prstGeom prst="straightConnector1">
            <a:avLst/>
          </a:prstGeom>
          <a:noFill/>
          <a:ln cap="flat" cmpd="sng" w="9525">
            <a:solidFill>
              <a:srgbClr val="000000"/>
            </a:solidFill>
            <a:prstDash val="solid"/>
            <a:round/>
            <a:headEnd len="sm" w="sm" type="none"/>
            <a:tailEnd len="med" w="med" type="triangle"/>
          </a:ln>
        </p:spPr>
      </p:cxnSp>
      <p:sp>
        <p:nvSpPr>
          <p:cNvPr id="192" name="Shape 192"/>
          <p:cNvSpPr txBox="1"/>
          <p:nvPr/>
        </p:nvSpPr>
        <p:spPr>
          <a:xfrm>
            <a:off x="6472237" y="1497012"/>
            <a:ext cx="1006475" cy="455612"/>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view</a:t>
            </a:r>
            <a:endParaRPr/>
          </a:p>
        </p:txBody>
      </p:sp>
      <p:cxnSp>
        <p:nvCxnSpPr>
          <p:cNvPr id="193" name="Shape 193"/>
          <p:cNvCxnSpPr/>
          <p:nvPr/>
        </p:nvCxnSpPr>
        <p:spPr>
          <a:xfrm>
            <a:off x="2627312" y="1946275"/>
            <a:ext cx="1587" cy="422275"/>
          </a:xfrm>
          <a:prstGeom prst="straightConnector1">
            <a:avLst/>
          </a:prstGeom>
          <a:noFill/>
          <a:ln cap="flat" cmpd="sng" w="9525">
            <a:solidFill>
              <a:srgbClr val="000000"/>
            </a:solidFill>
            <a:prstDash val="solid"/>
            <a:round/>
            <a:headEnd len="sm" w="sm" type="none"/>
            <a:tailEnd len="med" w="med" type="triangle"/>
          </a:ln>
        </p:spPr>
      </p:cxnSp>
      <p:cxnSp>
        <p:nvCxnSpPr>
          <p:cNvPr id="194" name="Shape 194"/>
          <p:cNvCxnSpPr/>
          <p:nvPr/>
        </p:nvCxnSpPr>
        <p:spPr>
          <a:xfrm>
            <a:off x="6465887" y="2406650"/>
            <a:ext cx="949325" cy="1587"/>
          </a:xfrm>
          <a:prstGeom prst="straightConnector1">
            <a:avLst/>
          </a:prstGeom>
          <a:noFill/>
          <a:ln cap="flat" cmpd="sng" w="9525">
            <a:solidFill>
              <a:srgbClr val="000000"/>
            </a:solidFill>
            <a:prstDash val="solid"/>
            <a:round/>
            <a:headEnd len="sm" w="sm" type="none"/>
            <a:tailEnd len="med" w="med" type="triangle"/>
          </a:ln>
        </p:spPr>
      </p:cxnSp>
      <p:sp>
        <p:nvSpPr>
          <p:cNvPr id="195" name="Shape 195"/>
          <p:cNvSpPr txBox="1"/>
          <p:nvPr/>
        </p:nvSpPr>
        <p:spPr>
          <a:xfrm>
            <a:off x="5559425" y="1604962"/>
            <a:ext cx="1006475" cy="455612"/>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view</a:t>
            </a:r>
            <a:endParaRPr/>
          </a:p>
        </p:txBody>
      </p:sp>
      <p:cxnSp>
        <p:nvCxnSpPr>
          <p:cNvPr id="196" name="Shape 196"/>
          <p:cNvCxnSpPr/>
          <p:nvPr/>
        </p:nvCxnSpPr>
        <p:spPr>
          <a:xfrm>
            <a:off x="6958012" y="1946275"/>
            <a:ext cx="1587" cy="422275"/>
          </a:xfrm>
          <a:prstGeom prst="straightConnector1">
            <a:avLst/>
          </a:prstGeom>
          <a:noFill/>
          <a:ln cap="flat" cmpd="sng" w="9525">
            <a:solidFill>
              <a:srgbClr val="000000"/>
            </a:solidFill>
            <a:prstDash val="solid"/>
            <a:round/>
            <a:headEnd len="sm" w="sm" type="none"/>
            <a:tailEnd len="med" w="med" type="triangle"/>
          </a:ln>
        </p:spPr>
      </p:cxnSp>
      <p:pic>
        <p:nvPicPr>
          <p:cNvPr id="197" name="Shape 197"/>
          <p:cNvPicPr preferRelativeResize="0"/>
          <p:nvPr/>
        </p:nvPicPr>
        <p:blipFill rotWithShape="1">
          <a:blip r:embed="rId6">
            <a:alphaModFix/>
          </a:blip>
          <a:srcRect b="0" l="0" r="0" t="0"/>
          <a:stretch/>
        </p:blipFill>
        <p:spPr>
          <a:xfrm>
            <a:off x="5006975" y="1730375"/>
            <a:ext cx="1351700" cy="1340809"/>
          </a:xfrm>
          <a:prstGeom prst="rect">
            <a:avLst/>
          </a:prstGeom>
          <a:noFill/>
          <a:ln>
            <a:noFill/>
          </a:ln>
        </p:spPr>
      </p:pic>
      <p:pic>
        <p:nvPicPr>
          <p:cNvPr id="198" name="Shape 198"/>
          <p:cNvPicPr preferRelativeResize="0"/>
          <p:nvPr/>
        </p:nvPicPr>
        <p:blipFill rotWithShape="1">
          <a:blip r:embed="rId7">
            <a:alphaModFix/>
          </a:blip>
          <a:srcRect b="0" l="0" r="0" t="0"/>
          <a:stretch/>
        </p:blipFill>
        <p:spPr>
          <a:xfrm>
            <a:off x="7521575" y="1773237"/>
            <a:ext cx="1264661" cy="1258395"/>
          </a:xfrm>
          <a:prstGeom prst="rect">
            <a:avLst/>
          </a:prstGeom>
          <a:noFill/>
          <a:ln>
            <a:noFill/>
          </a:ln>
        </p:spPr>
      </p:pic>
      <p:sp>
        <p:nvSpPr>
          <p:cNvPr id="199" name="Shape 199"/>
          <p:cNvSpPr txBox="1"/>
          <p:nvPr/>
        </p:nvSpPr>
        <p:spPr>
          <a:xfrm>
            <a:off x="3263900" y="3073400"/>
            <a:ext cx="3136900" cy="365125"/>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1800"/>
              <a:buFont typeface="Arial"/>
              <a:buNone/>
            </a:pPr>
            <a:r>
              <a:rPr b="1" i="1" lang="en-US" sz="1800" u="none">
                <a:solidFill>
                  <a:srgbClr val="000000"/>
                </a:solidFill>
                <a:latin typeface="Arial"/>
                <a:ea typeface="Arial"/>
                <a:cs typeface="Arial"/>
                <a:sym typeface="Arial"/>
              </a:rPr>
              <a:t>VariGAN - Arxiv 2017</a:t>
            </a:r>
            <a:endParaRPr/>
          </a:p>
        </p:txBody>
      </p:sp>
      <p:sp>
        <p:nvSpPr>
          <p:cNvPr id="200" name="Shape 200"/>
          <p:cNvSpPr txBox="1"/>
          <p:nvPr/>
        </p:nvSpPr>
        <p:spPr>
          <a:xfrm>
            <a:off x="2535237" y="3370262"/>
            <a:ext cx="4498975" cy="244475"/>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800"/>
              <a:buFont typeface="Arial"/>
              <a:buNone/>
            </a:pPr>
            <a:r>
              <a:rPr b="0" i="0" lang="en-US" sz="800" u="none">
                <a:solidFill>
                  <a:srgbClr val="000000"/>
                </a:solidFill>
                <a:latin typeface="Arial"/>
                <a:ea typeface="Arial"/>
                <a:cs typeface="Arial"/>
                <a:sym typeface="Arial"/>
              </a:rPr>
              <a:t>Arxiv 2017, Multi-View Image Generation from a Single-View</a:t>
            </a:r>
            <a:endParaRPr/>
          </a:p>
        </p:txBody>
      </p:sp>
      <p:sp>
        <p:nvSpPr>
          <p:cNvPr id="201" name="Shape 201"/>
          <p:cNvSpPr txBox="1"/>
          <p:nvPr/>
        </p:nvSpPr>
        <p:spPr>
          <a:xfrm>
            <a:off x="2116137" y="1497012"/>
            <a:ext cx="1006475" cy="455612"/>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view</a:t>
            </a:r>
            <a:endParaRPr/>
          </a:p>
        </p:txBody>
      </p:sp>
      <p:sp>
        <p:nvSpPr>
          <p:cNvPr id="202" name="Shape 202"/>
          <p:cNvSpPr txBox="1"/>
          <p:nvPr/>
        </p:nvSpPr>
        <p:spPr>
          <a:xfrm>
            <a:off x="439737" y="3759200"/>
            <a:ext cx="8612187" cy="871537"/>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Our work</a:t>
            </a:r>
            <a:endParaRPr/>
          </a:p>
          <a:p>
            <a:pPr indent="-217486" lvl="0" marL="217486" marR="0" rtl="0" algn="l">
              <a:lnSpc>
                <a:spcPct val="93000"/>
              </a:lnSpc>
              <a:spcBef>
                <a:spcPts val="40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More concrete appearance and structure information</a:t>
            </a:r>
            <a:r>
              <a:rPr b="1" i="0" lang="en-US" sz="2400" u="none">
                <a:solidFill>
                  <a:srgbClr val="000000"/>
                </a:solidFill>
                <a:latin typeface="Arial"/>
                <a:ea typeface="Arial"/>
                <a:cs typeface="Arial"/>
                <a:sym typeface="Arial"/>
              </a:rPr>
              <a:t> </a:t>
            </a:r>
            <a:endParaRPr/>
          </a:p>
        </p:txBody>
      </p:sp>
      <p:pic>
        <p:nvPicPr>
          <p:cNvPr id="203" name="Shape 203"/>
          <p:cNvPicPr preferRelativeResize="0"/>
          <p:nvPr/>
        </p:nvPicPr>
        <p:blipFill>
          <a:blip r:embed="rId8">
            <a:alphaModFix/>
          </a:blip>
          <a:stretch>
            <a:fillRect/>
          </a:stretch>
        </p:blipFill>
        <p:spPr>
          <a:xfrm>
            <a:off x="8701475" y="43875"/>
            <a:ext cx="1323303" cy="605650"/>
          </a:xfrm>
          <a:prstGeom prst="rect">
            <a:avLst/>
          </a:prstGeom>
          <a:noFill/>
          <a:ln>
            <a:noFill/>
          </a:ln>
        </p:spPr>
      </p:pic>
      <p:grpSp>
        <p:nvGrpSpPr>
          <p:cNvPr id="204" name="Shape 204"/>
          <p:cNvGrpSpPr/>
          <p:nvPr/>
        </p:nvGrpSpPr>
        <p:grpSpPr>
          <a:xfrm>
            <a:off x="1908201" y="4764090"/>
            <a:ext cx="6225025" cy="2417742"/>
            <a:chOff x="0" y="0"/>
            <a:chExt cx="2147483647" cy="2147483647"/>
          </a:xfrm>
        </p:grpSpPr>
        <p:pic>
          <p:nvPicPr>
            <p:cNvPr descr="https://lh4.googleusercontent.com/IU3RyGpxQdwSkq_Zy4pbVOKbhxWzjdXVs4AudfMa_cU4uLX5aNxpct8kJRKceXQByPFFVQJpb2eyuCYjcmmv6_cP6uHcc-8jcjk5sLA9dhhIneTVbAGLg6tjYWcJLK24nPyXhk6oMiLRhk6AJA" id="205" name="Shape 205"/>
            <p:cNvPicPr preferRelativeResize="0"/>
            <p:nvPr/>
          </p:nvPicPr>
          <p:blipFill rotWithShape="1">
            <a:blip r:embed="rId9">
              <a:alphaModFix/>
            </a:blip>
            <a:srcRect b="47067" l="0" r="0" t="5705"/>
            <a:stretch/>
          </p:blipFill>
          <p:spPr>
            <a:xfrm>
              <a:off x="119843412" y="297505256"/>
              <a:ext cx="1942259896" cy="1849978390"/>
            </a:xfrm>
            <a:prstGeom prst="rect">
              <a:avLst/>
            </a:prstGeom>
            <a:noFill/>
            <a:ln>
              <a:noFill/>
            </a:ln>
          </p:spPr>
        </p:pic>
        <p:sp>
          <p:nvSpPr>
            <p:cNvPr id="206" name="Shape 206"/>
            <p:cNvSpPr txBox="1"/>
            <p:nvPr/>
          </p:nvSpPr>
          <p:spPr>
            <a:xfrm>
              <a:off x="0" y="0"/>
              <a:ext cx="756410010" cy="291668859"/>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Condition Image</a:t>
              </a:r>
              <a:endParaRPr/>
            </a:p>
          </p:txBody>
        </p:sp>
        <p:sp>
          <p:nvSpPr>
            <p:cNvPr id="207" name="Shape 207"/>
            <p:cNvSpPr txBox="1"/>
            <p:nvPr/>
          </p:nvSpPr>
          <p:spPr>
            <a:xfrm>
              <a:off x="844586720" y="0"/>
              <a:ext cx="474031390" cy="266907543"/>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Target Pose</a:t>
              </a:r>
              <a:endParaRPr/>
            </a:p>
          </p:txBody>
        </p:sp>
        <p:sp>
          <p:nvSpPr>
            <p:cNvPr id="208" name="Shape 208"/>
            <p:cNvSpPr txBox="1"/>
            <p:nvPr/>
          </p:nvSpPr>
          <p:spPr>
            <a:xfrm>
              <a:off x="1391072239" y="8609"/>
              <a:ext cx="756411407" cy="266909674"/>
            </a:xfrm>
            <a:prstGeom prst="rect">
              <a:avLst/>
            </a:prstGeom>
            <a:noFill/>
            <a:ln>
              <a:noFill/>
            </a:ln>
          </p:spPr>
          <p:txBody>
            <a:bodyPr anchorCtr="0" anchor="t" bIns="45700" lIns="91425" spcFirstLastPara="1" rIns="91425" wrap="square" tIns="45700">
              <a:noAutofit/>
            </a:bodyPr>
            <a:lstStyle/>
            <a:p>
              <a:pPr indent="0" lvl="0" marL="0" marR="0" rtl="0" algn="ctr">
                <a:lnSpc>
                  <a:spcPct val="93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Generated Image</a:t>
              </a:r>
              <a:endParaRPr/>
            </a:p>
          </p:txBody>
        </p:sp>
      </p:gr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3" name="Shape 213"/>
        <p:cNvGrpSpPr/>
        <p:nvPr/>
      </p:nvGrpSpPr>
      <p:grpSpPr>
        <a:xfrm>
          <a:off x="0" y="0"/>
          <a:ext cx="0" cy="0"/>
          <a:chOff x="0" y="0"/>
          <a:chExt cx="0" cy="0"/>
        </a:xfrm>
      </p:grpSpPr>
      <p:sp>
        <p:nvSpPr>
          <p:cNvPr id="214" name="Shape 214"/>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Method</a:t>
            </a:r>
            <a:endParaRPr/>
          </a:p>
        </p:txBody>
      </p:sp>
      <p:pic>
        <p:nvPicPr>
          <p:cNvPr id="215" name="Shape 215"/>
          <p:cNvPicPr preferRelativeResize="0"/>
          <p:nvPr/>
        </p:nvPicPr>
        <p:blipFill rotWithShape="1">
          <a:blip r:embed="rId3">
            <a:alphaModFix/>
          </a:blip>
          <a:srcRect b="0" l="0" r="0" t="0"/>
          <a:stretch/>
        </p:blipFill>
        <p:spPr>
          <a:xfrm>
            <a:off x="7248525" y="85725"/>
            <a:ext cx="1452938" cy="521948"/>
          </a:xfrm>
          <a:prstGeom prst="rect">
            <a:avLst/>
          </a:prstGeom>
          <a:noFill/>
          <a:ln>
            <a:noFill/>
          </a:ln>
        </p:spPr>
      </p:pic>
      <p:sp>
        <p:nvSpPr>
          <p:cNvPr id="216" name="Shape 216"/>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17" name="Shape 217"/>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18" name="Shape 218"/>
          <p:cNvSpPr txBox="1"/>
          <p:nvPr/>
        </p:nvSpPr>
        <p:spPr>
          <a:xfrm>
            <a:off x="274637" y="5891212"/>
            <a:ext cx="9509125" cy="1130300"/>
          </a:xfrm>
          <a:prstGeom prst="rect">
            <a:avLst/>
          </a:prstGeom>
          <a:noFill/>
          <a:ln>
            <a:noFill/>
          </a:ln>
        </p:spPr>
        <p:txBody>
          <a:bodyPr anchorCtr="0" anchor="t" bIns="45000" lIns="90000" spcFirstLastPara="1" rIns="90000" wrap="square" tIns="45000">
            <a:noAutofit/>
          </a:bodyPr>
          <a:lstStyle/>
          <a:p>
            <a:pPr indent="0" lvl="0" marL="0" marR="0" rtl="0" algn="just">
              <a:lnSpc>
                <a:spcPct val="93000"/>
              </a:lnSpc>
              <a:spcBef>
                <a:spcPts val="0"/>
              </a:spcBef>
              <a:spcAft>
                <a:spcPts val="0"/>
              </a:spcAft>
              <a:buClr>
                <a:srgbClr val="000000"/>
              </a:buClr>
              <a:buSzPts val="1800"/>
              <a:buFont typeface="Arial"/>
              <a:buNone/>
            </a:pPr>
            <a:r>
              <a:rPr b="0" i="0" lang="en-US" sz="2000" u="none">
                <a:solidFill>
                  <a:srgbClr val="000000"/>
                </a:solidFill>
                <a:latin typeface="Arial"/>
                <a:ea typeface="Arial"/>
                <a:cs typeface="Arial"/>
                <a:sym typeface="Arial"/>
              </a:rPr>
              <a:t>The overall framework of our Pose Guided Person Generation Network (PG2). </a:t>
            </a:r>
            <a:endParaRPr b="0" i="0" sz="2000" u="none">
              <a:solidFill>
                <a:srgbClr val="000000"/>
              </a:solidFill>
              <a:latin typeface="Arial"/>
              <a:ea typeface="Arial"/>
              <a:cs typeface="Arial"/>
              <a:sym typeface="Arial"/>
            </a:endParaRPr>
          </a:p>
          <a:p>
            <a:pPr indent="0" lvl="0" marL="0" marR="0" rtl="0" algn="just">
              <a:lnSpc>
                <a:spcPct val="93000"/>
              </a:lnSpc>
              <a:spcBef>
                <a:spcPts val="0"/>
              </a:spcBef>
              <a:spcAft>
                <a:spcPts val="0"/>
              </a:spcAft>
              <a:buClr>
                <a:srgbClr val="000000"/>
              </a:buClr>
              <a:buSzPts val="1800"/>
              <a:buFont typeface="Arial"/>
              <a:buNone/>
            </a:pPr>
            <a:r>
              <a:rPr b="0" i="0" lang="en-US" sz="2000" u="none">
                <a:solidFill>
                  <a:srgbClr val="000000"/>
                </a:solidFill>
                <a:latin typeface="Arial"/>
                <a:ea typeface="Arial"/>
                <a:cs typeface="Arial"/>
                <a:sym typeface="Arial"/>
              </a:rPr>
              <a:t>It contains two stages</a:t>
            </a:r>
            <a:r>
              <a:rPr lang="en-US" sz="2000"/>
              <a:t> focusing on pose and appearance, respectively.</a:t>
            </a:r>
            <a:endParaRPr sz="2000"/>
          </a:p>
        </p:txBody>
      </p:sp>
      <p:sp>
        <p:nvSpPr>
          <p:cNvPr id="219" name="Shape 219"/>
          <p:cNvSpPr txBox="1"/>
          <p:nvPr/>
        </p:nvSpPr>
        <p:spPr>
          <a:xfrm>
            <a:off x="296862" y="987425"/>
            <a:ext cx="4487862" cy="479425"/>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Our Two-stage Framework</a:t>
            </a:r>
            <a:endParaRPr/>
          </a:p>
        </p:txBody>
      </p:sp>
      <p:pic>
        <p:nvPicPr>
          <p:cNvPr id="220" name="Shape 220"/>
          <p:cNvPicPr preferRelativeResize="0"/>
          <p:nvPr/>
        </p:nvPicPr>
        <p:blipFill>
          <a:blip r:embed="rId4">
            <a:alphaModFix/>
          </a:blip>
          <a:stretch>
            <a:fillRect/>
          </a:stretch>
        </p:blipFill>
        <p:spPr>
          <a:xfrm>
            <a:off x="8701475" y="43875"/>
            <a:ext cx="1323303" cy="605650"/>
          </a:xfrm>
          <a:prstGeom prst="rect">
            <a:avLst/>
          </a:prstGeom>
          <a:noFill/>
          <a:ln>
            <a:noFill/>
          </a:ln>
        </p:spPr>
      </p:pic>
      <p:grpSp>
        <p:nvGrpSpPr>
          <p:cNvPr id="221" name="Shape 221"/>
          <p:cNvGrpSpPr/>
          <p:nvPr/>
        </p:nvGrpSpPr>
        <p:grpSpPr>
          <a:xfrm>
            <a:off x="217513" y="1684536"/>
            <a:ext cx="10080561" cy="3911970"/>
            <a:chOff x="-10667299" y="1568451"/>
            <a:chExt cx="10080561" cy="3911970"/>
          </a:xfrm>
        </p:grpSpPr>
        <p:sp>
          <p:nvSpPr>
            <p:cNvPr id="222" name="Shape 222"/>
            <p:cNvSpPr/>
            <p:nvPr/>
          </p:nvSpPr>
          <p:spPr>
            <a:xfrm>
              <a:off x="-9034313" y="4370856"/>
              <a:ext cx="3066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a:off x="-10463489" y="1645216"/>
              <a:ext cx="1423200" cy="1707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Shape 224"/>
            <p:cNvSpPr/>
            <p:nvPr/>
          </p:nvSpPr>
          <p:spPr>
            <a:xfrm>
              <a:off x="-5785291" y="4370856"/>
              <a:ext cx="3066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a:off x="-4857357" y="3614294"/>
              <a:ext cx="1474500" cy="1601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a:off x="-4860307" y="1723456"/>
              <a:ext cx="1474500" cy="1629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a:off x="-3026598" y="2745984"/>
              <a:ext cx="1423200" cy="1601400"/>
            </a:xfrm>
            <a:prstGeom prst="rect">
              <a:avLst/>
            </a:prstGeom>
            <a:noFill/>
            <a:ln cap="flat" cmpd="sng" w="19050">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a:off x="-8739112" y="3514498"/>
              <a:ext cx="3686100" cy="1821900"/>
            </a:xfrm>
            <a:prstGeom prst="rect">
              <a:avLst/>
            </a:prstGeom>
            <a:noFill/>
            <a:ln cap="flat" cmpd="sng" w="19050">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txBox="1"/>
            <p:nvPr/>
          </p:nvSpPr>
          <p:spPr>
            <a:xfrm>
              <a:off x="-9853567" y="2943911"/>
              <a:ext cx="865200" cy="4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Target</a:t>
              </a:r>
              <a:endParaRPr sz="1000"/>
            </a:p>
            <a:p>
              <a:pPr indent="0" lvl="0" marL="0" rtl="0" algn="ctr">
                <a:spcBef>
                  <a:spcPts val="0"/>
                </a:spcBef>
                <a:spcAft>
                  <a:spcPts val="0"/>
                </a:spcAft>
                <a:buNone/>
              </a:pPr>
              <a:r>
                <a:rPr lang="en-US" sz="1000"/>
                <a:t>pose</a:t>
              </a:r>
              <a:endParaRPr sz="1000"/>
            </a:p>
          </p:txBody>
        </p:sp>
        <p:sp>
          <p:nvSpPr>
            <p:cNvPr id="230" name="Shape 230"/>
            <p:cNvSpPr txBox="1"/>
            <p:nvPr/>
          </p:nvSpPr>
          <p:spPr>
            <a:xfrm>
              <a:off x="-10657037" y="2948538"/>
              <a:ext cx="1092000" cy="2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 </a:t>
              </a:r>
              <a:endParaRPr sz="1000"/>
            </a:p>
            <a:p>
              <a:pPr indent="0" lvl="0" marL="0" rtl="0" algn="ctr">
                <a:spcBef>
                  <a:spcPts val="0"/>
                </a:spcBef>
                <a:spcAft>
                  <a:spcPts val="0"/>
                </a:spcAft>
                <a:buNone/>
              </a:pPr>
              <a:r>
                <a:rPr lang="en-US" sz="1000"/>
                <a:t>image</a:t>
              </a:r>
              <a:endParaRPr sz="1000"/>
            </a:p>
          </p:txBody>
        </p:sp>
        <p:sp>
          <p:nvSpPr>
            <p:cNvPr id="231" name="Shape 231"/>
            <p:cNvSpPr/>
            <p:nvPr/>
          </p:nvSpPr>
          <p:spPr>
            <a:xfrm>
              <a:off x="-8644440" y="1664477"/>
              <a:ext cx="2503800" cy="1473300"/>
            </a:xfrm>
            <a:prstGeom prst="rect">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txBox="1"/>
            <p:nvPr/>
          </p:nvSpPr>
          <p:spPr>
            <a:xfrm>
              <a:off x="-5807755" y="1697954"/>
              <a:ext cx="9549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0000"/>
                  </a:solidFill>
                </a:rPr>
                <a:t>coarse</a:t>
              </a:r>
              <a:endParaRPr b="1" sz="1000">
                <a:solidFill>
                  <a:srgbClr val="FF0000"/>
                </a:solidFill>
              </a:endParaRPr>
            </a:p>
            <a:p>
              <a:pPr indent="0" lvl="0" marL="0" rtl="0" algn="ctr">
                <a:spcBef>
                  <a:spcPts val="0"/>
                </a:spcBef>
                <a:spcAft>
                  <a:spcPts val="0"/>
                </a:spcAft>
                <a:buNone/>
              </a:pPr>
              <a:r>
                <a:rPr b="1" lang="en-US" sz="1000">
                  <a:solidFill>
                    <a:srgbClr val="FF0000"/>
                  </a:solidFill>
                </a:rPr>
                <a:t>result</a:t>
              </a:r>
              <a:endParaRPr b="1" sz="1000">
                <a:solidFill>
                  <a:srgbClr val="FF0000"/>
                </a:solidFill>
              </a:endParaRPr>
            </a:p>
          </p:txBody>
        </p:sp>
        <p:sp>
          <p:nvSpPr>
            <p:cNvPr id="233" name="Shape 233"/>
            <p:cNvSpPr/>
            <p:nvPr/>
          </p:nvSpPr>
          <p:spPr>
            <a:xfrm>
              <a:off x="-6396203" y="4370856"/>
              <a:ext cx="2022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a:off x="-2956605" y="4107700"/>
              <a:ext cx="1323300" cy="40530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imes New Roman"/>
                  <a:ea typeface="Times New Roman"/>
                  <a:cs typeface="Times New Roman"/>
                  <a:sym typeface="Times New Roman"/>
                </a:rPr>
                <a:t>Discriminator (D) at Stage-II</a:t>
              </a:r>
              <a:endParaRPr sz="1200">
                <a:latin typeface="Times New Roman"/>
                <a:ea typeface="Times New Roman"/>
                <a:cs typeface="Times New Roman"/>
                <a:sym typeface="Times New Roman"/>
              </a:endParaRPr>
            </a:p>
          </p:txBody>
        </p:sp>
        <p:sp>
          <p:nvSpPr>
            <p:cNvPr id="235" name="Shape 235"/>
            <p:cNvSpPr txBox="1"/>
            <p:nvPr/>
          </p:nvSpPr>
          <p:spPr>
            <a:xfrm>
              <a:off x="-4293837" y="4734610"/>
              <a:ext cx="9549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a:t>
              </a:r>
              <a:endParaRPr sz="1000"/>
            </a:p>
            <a:p>
              <a:pPr indent="0" lvl="0" marL="0" rtl="0" algn="ctr">
                <a:spcBef>
                  <a:spcPts val="0"/>
                </a:spcBef>
                <a:spcAft>
                  <a:spcPts val="0"/>
                </a:spcAft>
                <a:buNone/>
              </a:pPr>
              <a:r>
                <a:rPr lang="en-US" sz="1000"/>
                <a:t>image</a:t>
              </a:r>
              <a:endParaRPr sz="1000"/>
            </a:p>
          </p:txBody>
        </p:sp>
        <p:sp>
          <p:nvSpPr>
            <p:cNvPr id="236" name="Shape 236"/>
            <p:cNvSpPr txBox="1"/>
            <p:nvPr/>
          </p:nvSpPr>
          <p:spPr>
            <a:xfrm>
              <a:off x="-4293869" y="2839999"/>
              <a:ext cx="954900" cy="2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a:t>
              </a:r>
              <a:endParaRPr sz="1000"/>
            </a:p>
            <a:p>
              <a:pPr indent="0" lvl="0" marL="0" rtl="0" algn="ctr">
                <a:spcBef>
                  <a:spcPts val="0"/>
                </a:spcBef>
                <a:spcAft>
                  <a:spcPts val="0"/>
                </a:spcAft>
                <a:buNone/>
              </a:pPr>
              <a:r>
                <a:rPr lang="en-US" sz="1000"/>
                <a:t>image</a:t>
              </a:r>
              <a:endParaRPr sz="1000"/>
            </a:p>
          </p:txBody>
        </p:sp>
        <p:sp>
          <p:nvSpPr>
            <p:cNvPr id="237" name="Shape 237"/>
            <p:cNvSpPr txBox="1"/>
            <p:nvPr/>
          </p:nvSpPr>
          <p:spPr>
            <a:xfrm>
              <a:off x="-4724548" y="2839999"/>
              <a:ext cx="540900" cy="4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Target</a:t>
              </a:r>
              <a:endParaRPr sz="1000"/>
            </a:p>
            <a:p>
              <a:pPr indent="0" lvl="0" marL="0" rtl="0" algn="ctr">
                <a:spcBef>
                  <a:spcPts val="0"/>
                </a:spcBef>
                <a:spcAft>
                  <a:spcPts val="0"/>
                </a:spcAft>
                <a:buNone/>
              </a:pPr>
              <a:r>
                <a:rPr lang="en-US" sz="1000"/>
                <a:t>image</a:t>
              </a:r>
              <a:endParaRPr sz="1000"/>
            </a:p>
          </p:txBody>
        </p:sp>
        <p:sp>
          <p:nvSpPr>
            <p:cNvPr id="238" name="Shape 238"/>
            <p:cNvSpPr/>
            <p:nvPr/>
          </p:nvSpPr>
          <p:spPr>
            <a:xfrm>
              <a:off x="-2852954" y="2839431"/>
              <a:ext cx="380700" cy="1191300"/>
            </a:xfrm>
            <a:prstGeom prst="cube">
              <a:avLst>
                <a:gd fmla="val 7352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2573460" y="3020660"/>
              <a:ext cx="306600" cy="828600"/>
            </a:xfrm>
            <a:prstGeom prst="cube">
              <a:avLst>
                <a:gd fmla="val 53848"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txBox="1"/>
            <p:nvPr/>
          </p:nvSpPr>
          <p:spPr>
            <a:xfrm>
              <a:off x="-4595181" y="5142963"/>
              <a:ext cx="954900" cy="292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Fake pair</a:t>
              </a:r>
              <a:endParaRPr sz="1200"/>
            </a:p>
          </p:txBody>
        </p:sp>
        <p:sp>
          <p:nvSpPr>
            <p:cNvPr id="241" name="Shape 241"/>
            <p:cNvSpPr/>
            <p:nvPr/>
          </p:nvSpPr>
          <p:spPr>
            <a:xfrm>
              <a:off x="-2300597" y="3103956"/>
              <a:ext cx="349800" cy="6621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a:off x="-1986707" y="3323129"/>
              <a:ext cx="261600" cy="261600"/>
            </a:xfrm>
            <a:prstGeom prst="cube">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a:off x="-6414048" y="2302888"/>
              <a:ext cx="202200" cy="84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nvSpPr>
          <p:spPr>
            <a:xfrm>
              <a:off x="-8357150" y="2992400"/>
              <a:ext cx="1830600" cy="2916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imes New Roman"/>
                  <a:ea typeface="Times New Roman"/>
                  <a:cs typeface="Times New Roman"/>
                  <a:sym typeface="Times New Roman"/>
                </a:rPr>
                <a:t>Generator at Stage-I (G1)</a:t>
              </a:r>
              <a:endParaRPr sz="1200">
                <a:latin typeface="Times New Roman"/>
                <a:ea typeface="Times New Roman"/>
                <a:cs typeface="Times New Roman"/>
                <a:sym typeface="Times New Roman"/>
              </a:endParaRPr>
            </a:p>
          </p:txBody>
        </p:sp>
        <p:sp>
          <p:nvSpPr>
            <p:cNvPr id="245" name="Shape 245"/>
            <p:cNvSpPr/>
            <p:nvPr/>
          </p:nvSpPr>
          <p:spPr>
            <a:xfrm>
              <a:off x="-8623182" y="2193161"/>
              <a:ext cx="390300" cy="8205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a:off x="-8034297" y="2307728"/>
              <a:ext cx="369000" cy="591300"/>
            </a:xfrm>
            <a:prstGeom prst="cube">
              <a:avLst>
                <a:gd fmla="val 4040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a:off x="-7143684" y="2307728"/>
              <a:ext cx="369000" cy="591300"/>
            </a:xfrm>
            <a:prstGeom prst="cube">
              <a:avLst>
                <a:gd fmla="val 4040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a:off x="-6575859" y="2193161"/>
              <a:ext cx="390300" cy="8205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cxnSp>
          <p:nvCxnSpPr>
            <p:cNvPr id="249" name="Shape 249"/>
            <p:cNvCxnSpPr>
              <a:stCxn id="245" idx="0"/>
              <a:endCxn id="248" idx="0"/>
            </p:cNvCxnSpPr>
            <p:nvPr/>
          </p:nvCxnSpPr>
          <p:spPr>
            <a:xfrm flipH="1" rot="-5400000">
              <a:off x="-7308580" y="1169861"/>
              <a:ext cx="600" cy="2047200"/>
            </a:xfrm>
            <a:prstGeom prst="bentConnector3">
              <a:avLst>
                <a:gd fmla="val -39687500" name="adj1"/>
              </a:avLst>
            </a:prstGeom>
            <a:noFill/>
            <a:ln cap="flat" cmpd="sng" w="19050">
              <a:solidFill>
                <a:srgbClr val="000000"/>
              </a:solidFill>
              <a:prstDash val="solid"/>
              <a:round/>
              <a:headEnd len="med" w="med" type="none"/>
              <a:tailEnd len="med" w="med" type="triangle"/>
            </a:ln>
          </p:spPr>
        </p:cxnSp>
        <p:cxnSp>
          <p:nvCxnSpPr>
            <p:cNvPr id="250" name="Shape 250"/>
            <p:cNvCxnSpPr>
              <a:stCxn id="246" idx="0"/>
              <a:endCxn id="247" idx="0"/>
            </p:cNvCxnSpPr>
            <p:nvPr/>
          </p:nvCxnSpPr>
          <p:spPr>
            <a:xfrm flipH="1" rot="-5400000">
              <a:off x="-7330196" y="1862678"/>
              <a:ext cx="600" cy="890700"/>
            </a:xfrm>
            <a:prstGeom prst="bentConnector3">
              <a:avLst>
                <a:gd fmla="val -39687500" name="adj1"/>
              </a:avLst>
            </a:prstGeom>
            <a:noFill/>
            <a:ln cap="flat" cmpd="sng" w="19050">
              <a:solidFill>
                <a:srgbClr val="000000"/>
              </a:solidFill>
              <a:prstDash val="solid"/>
              <a:round/>
              <a:headEnd len="med" w="med" type="none"/>
              <a:tailEnd len="med" w="med" type="triangle"/>
            </a:ln>
          </p:spPr>
        </p:cxnSp>
        <p:sp>
          <p:nvSpPr>
            <p:cNvPr id="251" name="Shape 251"/>
            <p:cNvSpPr/>
            <p:nvPr/>
          </p:nvSpPr>
          <p:spPr>
            <a:xfrm>
              <a:off x="-7660805" y="2346918"/>
              <a:ext cx="512700" cy="512700"/>
            </a:xfrm>
            <a:prstGeom prst="cube">
              <a:avLst>
                <a:gd fmla="val 81014"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252" name="Shape 252"/>
            <p:cNvSpPr txBox="1"/>
            <p:nvPr/>
          </p:nvSpPr>
          <p:spPr>
            <a:xfrm>
              <a:off x="-8411128" y="2251792"/>
              <a:ext cx="7392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t>
              </a:r>
              <a:endParaRPr sz="2400"/>
            </a:p>
          </p:txBody>
        </p:sp>
        <p:sp>
          <p:nvSpPr>
            <p:cNvPr id="253" name="Shape 253"/>
            <p:cNvSpPr txBox="1"/>
            <p:nvPr/>
          </p:nvSpPr>
          <p:spPr>
            <a:xfrm>
              <a:off x="-6944007" y="2251792"/>
              <a:ext cx="7392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t>
              </a:r>
              <a:endParaRPr sz="2400"/>
            </a:p>
          </p:txBody>
        </p:sp>
        <p:sp>
          <p:nvSpPr>
            <p:cNvPr id="254" name="Shape 254"/>
            <p:cNvSpPr/>
            <p:nvPr/>
          </p:nvSpPr>
          <p:spPr>
            <a:xfrm>
              <a:off x="-8005428" y="5144121"/>
              <a:ext cx="1983600" cy="33630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imes New Roman"/>
                  <a:ea typeface="Times New Roman"/>
                  <a:cs typeface="Times New Roman"/>
                  <a:sym typeface="Times New Roman"/>
                </a:rPr>
                <a:t>Generator at Stage-II (G2)</a:t>
              </a:r>
              <a:endParaRPr sz="1200">
                <a:latin typeface="Times New Roman"/>
                <a:ea typeface="Times New Roman"/>
                <a:cs typeface="Times New Roman"/>
                <a:sym typeface="Times New Roman"/>
              </a:endParaRPr>
            </a:p>
          </p:txBody>
        </p:sp>
        <p:sp>
          <p:nvSpPr>
            <p:cNvPr id="255" name="Shape 255"/>
            <p:cNvSpPr/>
            <p:nvPr/>
          </p:nvSpPr>
          <p:spPr>
            <a:xfrm>
              <a:off x="-1591258" y="3363875"/>
              <a:ext cx="181200" cy="1506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a:off x="-8674460" y="3850581"/>
              <a:ext cx="380700" cy="1191300"/>
            </a:xfrm>
            <a:prstGeom prst="cube">
              <a:avLst>
                <a:gd fmla="val 7352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a:off x="-8352511" y="4031810"/>
              <a:ext cx="306600" cy="828600"/>
            </a:xfrm>
            <a:prstGeom prst="cube">
              <a:avLst>
                <a:gd fmla="val 53848"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a:off x="-8079648" y="4115106"/>
              <a:ext cx="349800" cy="6621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59" name="Shape 259"/>
            <p:cNvSpPr/>
            <p:nvPr/>
          </p:nvSpPr>
          <p:spPr>
            <a:xfrm>
              <a:off x="-7450821" y="4115106"/>
              <a:ext cx="349800" cy="6621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60" name="Shape 260"/>
            <p:cNvSpPr/>
            <p:nvPr/>
          </p:nvSpPr>
          <p:spPr>
            <a:xfrm>
              <a:off x="-7125604" y="4031810"/>
              <a:ext cx="306600" cy="828600"/>
            </a:xfrm>
            <a:prstGeom prst="cube">
              <a:avLst>
                <a:gd fmla="val 53848"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a:off x="-6843770" y="3850581"/>
              <a:ext cx="380700" cy="1191300"/>
            </a:xfrm>
            <a:prstGeom prst="cube">
              <a:avLst>
                <a:gd fmla="val 7352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cxnSp>
          <p:nvCxnSpPr>
            <p:cNvPr id="262" name="Shape 262"/>
            <p:cNvCxnSpPr>
              <a:stCxn id="257" idx="0"/>
              <a:endCxn id="260" idx="0"/>
            </p:cNvCxnSpPr>
            <p:nvPr/>
          </p:nvCxnSpPr>
          <p:spPr>
            <a:xfrm flipH="1" rot="-5400000">
              <a:off x="-7503462" y="3418610"/>
              <a:ext cx="600" cy="1227000"/>
            </a:xfrm>
            <a:prstGeom prst="bentConnector3">
              <a:avLst>
                <a:gd fmla="val -39687500" name="adj1"/>
              </a:avLst>
            </a:prstGeom>
            <a:noFill/>
            <a:ln cap="flat" cmpd="sng" w="19050">
              <a:solidFill>
                <a:srgbClr val="000000"/>
              </a:solidFill>
              <a:prstDash val="solid"/>
              <a:round/>
              <a:headEnd len="med" w="med" type="none"/>
              <a:tailEnd len="med" w="med" type="triangle"/>
            </a:ln>
          </p:spPr>
        </p:cxnSp>
        <p:cxnSp>
          <p:nvCxnSpPr>
            <p:cNvPr id="263" name="Shape 263"/>
            <p:cNvCxnSpPr>
              <a:stCxn id="258" idx="0"/>
              <a:endCxn id="259" idx="0"/>
            </p:cNvCxnSpPr>
            <p:nvPr/>
          </p:nvCxnSpPr>
          <p:spPr>
            <a:xfrm flipH="1" rot="-5400000">
              <a:off x="-7504473" y="3801006"/>
              <a:ext cx="600" cy="628800"/>
            </a:xfrm>
            <a:prstGeom prst="bentConnector3">
              <a:avLst>
                <a:gd fmla="val -39687500" name="adj1"/>
              </a:avLst>
            </a:prstGeom>
            <a:noFill/>
            <a:ln cap="flat" cmpd="sng" w="19050">
              <a:solidFill>
                <a:srgbClr val="000000"/>
              </a:solidFill>
              <a:prstDash val="solid"/>
              <a:round/>
              <a:headEnd len="med" w="med" type="none"/>
              <a:tailEnd len="med" w="med" type="triangle"/>
            </a:ln>
          </p:spPr>
        </p:cxnSp>
        <p:sp>
          <p:nvSpPr>
            <p:cNvPr id="264" name="Shape 264"/>
            <p:cNvSpPr/>
            <p:nvPr/>
          </p:nvSpPr>
          <p:spPr>
            <a:xfrm>
              <a:off x="-7716227" y="4334279"/>
              <a:ext cx="261600" cy="261600"/>
            </a:xfrm>
            <a:prstGeom prst="cube">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65" name="Shape 265"/>
            <p:cNvCxnSpPr>
              <a:stCxn id="256" idx="0"/>
              <a:endCxn id="261" idx="0"/>
            </p:cNvCxnSpPr>
            <p:nvPr/>
          </p:nvCxnSpPr>
          <p:spPr>
            <a:xfrm flipH="1" rot="-5400000">
              <a:off x="-7429151" y="2935581"/>
              <a:ext cx="600" cy="1830600"/>
            </a:xfrm>
            <a:prstGeom prst="bentConnector3">
              <a:avLst>
                <a:gd fmla="val -39687500" name="adj1"/>
              </a:avLst>
            </a:prstGeom>
            <a:noFill/>
            <a:ln cap="flat" cmpd="sng" w="19050">
              <a:solidFill>
                <a:srgbClr val="000000"/>
              </a:solidFill>
              <a:prstDash val="solid"/>
              <a:round/>
              <a:headEnd len="med" w="med" type="none"/>
              <a:tailEnd len="med" w="med" type="triangle"/>
            </a:ln>
          </p:spPr>
        </p:cxnSp>
        <p:sp>
          <p:nvSpPr>
            <p:cNvPr id="266" name="Shape 266"/>
            <p:cNvSpPr/>
            <p:nvPr/>
          </p:nvSpPr>
          <p:spPr>
            <a:xfrm>
              <a:off x="-5463926" y="4306206"/>
              <a:ext cx="261600" cy="2616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67" name="Shape 267"/>
            <p:cNvCxnSpPr>
              <a:stCxn id="266" idx="2"/>
              <a:endCxn id="266" idx="6"/>
            </p:cNvCxnSpPr>
            <p:nvPr/>
          </p:nvCxnSpPr>
          <p:spPr>
            <a:xfrm>
              <a:off x="-5463926" y="4437006"/>
              <a:ext cx="261600" cy="0"/>
            </a:xfrm>
            <a:prstGeom prst="straightConnector1">
              <a:avLst/>
            </a:prstGeom>
            <a:noFill/>
            <a:ln cap="flat" cmpd="sng" w="38100">
              <a:solidFill>
                <a:srgbClr val="000000"/>
              </a:solidFill>
              <a:prstDash val="solid"/>
              <a:round/>
              <a:headEnd len="med" w="med" type="none"/>
              <a:tailEnd len="med" w="med" type="none"/>
            </a:ln>
          </p:spPr>
        </p:cxnSp>
        <p:cxnSp>
          <p:nvCxnSpPr>
            <p:cNvPr id="268" name="Shape 268"/>
            <p:cNvCxnSpPr>
              <a:stCxn id="266" idx="0"/>
              <a:endCxn id="266" idx="4"/>
            </p:cNvCxnSpPr>
            <p:nvPr/>
          </p:nvCxnSpPr>
          <p:spPr>
            <a:xfrm>
              <a:off x="-5333126" y="4306206"/>
              <a:ext cx="0" cy="261600"/>
            </a:xfrm>
            <a:prstGeom prst="straightConnector1">
              <a:avLst/>
            </a:prstGeom>
            <a:noFill/>
            <a:ln cap="flat" cmpd="sng" w="38100">
              <a:solidFill>
                <a:srgbClr val="000000"/>
              </a:solidFill>
              <a:prstDash val="solid"/>
              <a:round/>
              <a:headEnd len="med" w="med" type="none"/>
              <a:tailEnd len="med" w="med" type="none"/>
            </a:ln>
          </p:spPr>
        </p:cxnSp>
        <p:cxnSp>
          <p:nvCxnSpPr>
            <p:cNvPr id="269" name="Shape 269"/>
            <p:cNvCxnSpPr>
              <a:stCxn id="270" idx="2"/>
              <a:endCxn id="271" idx="0"/>
            </p:cNvCxnSpPr>
            <p:nvPr/>
          </p:nvCxnSpPr>
          <p:spPr>
            <a:xfrm rot="5400000">
              <a:off x="-7917348" y="1746988"/>
              <a:ext cx="1216800" cy="3951300"/>
            </a:xfrm>
            <a:prstGeom prst="bentConnector3">
              <a:avLst>
                <a:gd fmla="val 26626" name="adj1"/>
              </a:avLst>
            </a:prstGeom>
            <a:noFill/>
            <a:ln cap="flat" cmpd="sng" w="38100">
              <a:solidFill>
                <a:srgbClr val="000000"/>
              </a:solidFill>
              <a:prstDash val="solid"/>
              <a:round/>
              <a:headEnd len="med" w="med" type="none"/>
              <a:tailEnd len="med" w="med" type="triangle"/>
            </a:ln>
          </p:spPr>
        </p:cxnSp>
        <p:cxnSp>
          <p:nvCxnSpPr>
            <p:cNvPr id="272" name="Shape 272"/>
            <p:cNvCxnSpPr>
              <a:stCxn id="266" idx="0"/>
              <a:endCxn id="270" idx="2"/>
            </p:cNvCxnSpPr>
            <p:nvPr/>
          </p:nvCxnSpPr>
          <p:spPr>
            <a:xfrm rot="10800000">
              <a:off x="-5333426" y="3114306"/>
              <a:ext cx="300" cy="1191900"/>
            </a:xfrm>
            <a:prstGeom prst="straightConnector1">
              <a:avLst/>
            </a:prstGeom>
            <a:noFill/>
            <a:ln cap="flat" cmpd="sng" w="38100">
              <a:solidFill>
                <a:srgbClr val="000000"/>
              </a:solidFill>
              <a:prstDash val="solid"/>
              <a:round/>
              <a:headEnd len="med" w="med" type="triangle"/>
              <a:tailEnd len="med" w="med" type="none"/>
            </a:ln>
          </p:spPr>
        </p:cxnSp>
        <p:sp>
          <p:nvSpPr>
            <p:cNvPr id="273" name="Shape 273"/>
            <p:cNvSpPr txBox="1"/>
            <p:nvPr/>
          </p:nvSpPr>
          <p:spPr>
            <a:xfrm>
              <a:off x="-1856339" y="3128763"/>
              <a:ext cx="12696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t>Real</a:t>
              </a:r>
              <a:endParaRPr b="1" sz="1200"/>
            </a:p>
            <a:p>
              <a:pPr indent="0" lvl="0" marL="0" rtl="0" algn="ctr">
                <a:spcBef>
                  <a:spcPts val="0"/>
                </a:spcBef>
                <a:spcAft>
                  <a:spcPts val="0"/>
                </a:spcAft>
                <a:buNone/>
              </a:pPr>
              <a:r>
                <a:rPr b="1" lang="en-US" sz="1200"/>
                <a:t>or</a:t>
              </a:r>
              <a:endParaRPr b="1" sz="1200"/>
            </a:p>
            <a:p>
              <a:pPr indent="0" lvl="0" marL="0" rtl="0" algn="ctr">
                <a:spcBef>
                  <a:spcPts val="0"/>
                </a:spcBef>
                <a:spcAft>
                  <a:spcPts val="0"/>
                </a:spcAft>
                <a:buNone/>
              </a:pPr>
              <a:r>
                <a:rPr b="1" lang="en-US" sz="1200"/>
                <a:t>Fake</a:t>
              </a:r>
              <a:endParaRPr b="1" sz="1200"/>
            </a:p>
          </p:txBody>
        </p:sp>
        <p:pic>
          <p:nvPicPr>
            <p:cNvPr id="274" name="Shape 274"/>
            <p:cNvPicPr preferRelativeResize="0"/>
            <p:nvPr/>
          </p:nvPicPr>
          <p:blipFill>
            <a:blip r:embed="rId5">
              <a:alphaModFix/>
            </a:blip>
            <a:stretch>
              <a:fillRect/>
            </a:stretch>
          </p:blipFill>
          <p:spPr>
            <a:xfrm>
              <a:off x="-4730819" y="3672703"/>
              <a:ext cx="560478" cy="1120958"/>
            </a:xfrm>
            <a:prstGeom prst="rect">
              <a:avLst/>
            </a:prstGeom>
            <a:noFill/>
            <a:ln>
              <a:noFill/>
            </a:ln>
          </p:spPr>
        </p:pic>
        <p:pic>
          <p:nvPicPr>
            <p:cNvPr id="275" name="Shape 275"/>
            <p:cNvPicPr preferRelativeResize="0"/>
            <p:nvPr/>
          </p:nvPicPr>
          <p:blipFill>
            <a:blip r:embed="rId6">
              <a:alphaModFix/>
            </a:blip>
            <a:stretch>
              <a:fillRect/>
            </a:stretch>
          </p:blipFill>
          <p:spPr>
            <a:xfrm>
              <a:off x="-4068407" y="3672701"/>
              <a:ext cx="560478" cy="1120958"/>
            </a:xfrm>
            <a:prstGeom prst="rect">
              <a:avLst/>
            </a:prstGeom>
            <a:noFill/>
            <a:ln>
              <a:noFill/>
            </a:ln>
          </p:spPr>
        </p:pic>
        <p:pic>
          <p:nvPicPr>
            <p:cNvPr id="276" name="Shape 276"/>
            <p:cNvPicPr preferRelativeResize="0"/>
            <p:nvPr/>
          </p:nvPicPr>
          <p:blipFill>
            <a:blip r:embed="rId7">
              <a:alphaModFix/>
            </a:blip>
            <a:stretch>
              <a:fillRect/>
            </a:stretch>
          </p:blipFill>
          <p:spPr>
            <a:xfrm>
              <a:off x="-4740056" y="1793019"/>
              <a:ext cx="560478" cy="1120958"/>
            </a:xfrm>
            <a:prstGeom prst="rect">
              <a:avLst/>
            </a:prstGeom>
            <a:noFill/>
            <a:ln>
              <a:noFill/>
            </a:ln>
          </p:spPr>
        </p:pic>
        <p:pic>
          <p:nvPicPr>
            <p:cNvPr id="277" name="Shape 277"/>
            <p:cNvPicPr preferRelativeResize="0"/>
            <p:nvPr/>
          </p:nvPicPr>
          <p:blipFill>
            <a:blip r:embed="rId8">
              <a:alphaModFix/>
            </a:blip>
            <a:stretch>
              <a:fillRect/>
            </a:stretch>
          </p:blipFill>
          <p:spPr>
            <a:xfrm>
              <a:off x="-9690432" y="1876923"/>
              <a:ext cx="560478" cy="1120958"/>
            </a:xfrm>
            <a:prstGeom prst="rect">
              <a:avLst/>
            </a:prstGeom>
            <a:noFill/>
            <a:ln>
              <a:noFill/>
            </a:ln>
          </p:spPr>
        </p:pic>
        <p:pic>
          <p:nvPicPr>
            <p:cNvPr id="270" name="Shape 270"/>
            <p:cNvPicPr preferRelativeResize="0"/>
            <p:nvPr/>
          </p:nvPicPr>
          <p:blipFill>
            <a:blip r:embed="rId9">
              <a:alphaModFix/>
            </a:blip>
            <a:stretch>
              <a:fillRect/>
            </a:stretch>
          </p:blipFill>
          <p:spPr>
            <a:xfrm>
              <a:off x="-5613537" y="1993280"/>
              <a:ext cx="560478" cy="1120958"/>
            </a:xfrm>
            <a:prstGeom prst="rect">
              <a:avLst/>
            </a:prstGeom>
            <a:noFill/>
            <a:ln>
              <a:noFill/>
            </a:ln>
          </p:spPr>
        </p:pic>
        <p:pic>
          <p:nvPicPr>
            <p:cNvPr id="278" name="Shape 278"/>
            <p:cNvPicPr preferRelativeResize="0"/>
            <p:nvPr/>
          </p:nvPicPr>
          <p:blipFill>
            <a:blip r:embed="rId6">
              <a:alphaModFix/>
            </a:blip>
            <a:stretch>
              <a:fillRect/>
            </a:stretch>
          </p:blipFill>
          <p:spPr>
            <a:xfrm>
              <a:off x="-4078453" y="1778905"/>
              <a:ext cx="560478" cy="1120958"/>
            </a:xfrm>
            <a:prstGeom prst="rect">
              <a:avLst/>
            </a:prstGeom>
            <a:noFill/>
            <a:ln>
              <a:noFill/>
            </a:ln>
          </p:spPr>
        </p:pic>
        <p:pic>
          <p:nvPicPr>
            <p:cNvPr id="279" name="Shape 279"/>
            <p:cNvPicPr preferRelativeResize="0"/>
            <p:nvPr/>
          </p:nvPicPr>
          <p:blipFill>
            <a:blip r:embed="rId6">
              <a:alphaModFix/>
            </a:blip>
            <a:stretch>
              <a:fillRect/>
            </a:stretch>
          </p:blipFill>
          <p:spPr>
            <a:xfrm>
              <a:off x="-10346907" y="1876920"/>
              <a:ext cx="560478" cy="1120958"/>
            </a:xfrm>
            <a:prstGeom prst="rect">
              <a:avLst/>
            </a:prstGeom>
            <a:noFill/>
            <a:ln>
              <a:noFill/>
            </a:ln>
          </p:spPr>
        </p:pic>
        <p:sp>
          <p:nvSpPr>
            <p:cNvPr id="280" name="Shape 280"/>
            <p:cNvSpPr txBox="1"/>
            <p:nvPr/>
          </p:nvSpPr>
          <p:spPr>
            <a:xfrm>
              <a:off x="-6348737" y="3510170"/>
              <a:ext cx="8310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FF0000"/>
                  </a:solidFill>
                </a:rPr>
                <a:t>difference map</a:t>
              </a:r>
              <a:endParaRPr b="1" sz="1000">
                <a:solidFill>
                  <a:srgbClr val="FF0000"/>
                </a:solidFill>
              </a:endParaRPr>
            </a:p>
          </p:txBody>
        </p:sp>
        <p:pic>
          <p:nvPicPr>
            <p:cNvPr id="281" name="Shape 281"/>
            <p:cNvPicPr preferRelativeResize="0"/>
            <p:nvPr/>
          </p:nvPicPr>
          <p:blipFill>
            <a:blip r:embed="rId10">
              <a:alphaModFix/>
            </a:blip>
            <a:stretch>
              <a:fillRect/>
            </a:stretch>
          </p:blipFill>
          <p:spPr>
            <a:xfrm>
              <a:off x="-6192576" y="3924315"/>
              <a:ext cx="540758" cy="1081518"/>
            </a:xfrm>
            <a:prstGeom prst="rect">
              <a:avLst/>
            </a:prstGeom>
            <a:noFill/>
            <a:ln>
              <a:noFill/>
            </a:ln>
          </p:spPr>
        </p:pic>
        <p:sp>
          <p:nvSpPr>
            <p:cNvPr id="282" name="Shape 282"/>
            <p:cNvSpPr/>
            <p:nvPr/>
          </p:nvSpPr>
          <p:spPr>
            <a:xfrm>
              <a:off x="-5189499" y="4361697"/>
              <a:ext cx="4650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3" name="Shape 283"/>
            <p:cNvSpPr/>
            <p:nvPr/>
          </p:nvSpPr>
          <p:spPr>
            <a:xfrm>
              <a:off x="-9033952" y="2407521"/>
              <a:ext cx="380700" cy="261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4" name="Shape 284"/>
            <p:cNvSpPr/>
            <p:nvPr/>
          </p:nvSpPr>
          <p:spPr>
            <a:xfrm>
              <a:off x="-9835691" y="4370856"/>
              <a:ext cx="2616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Shape 285"/>
            <p:cNvSpPr/>
            <p:nvPr/>
          </p:nvSpPr>
          <p:spPr>
            <a:xfrm>
              <a:off x="-6142279" y="2458772"/>
              <a:ext cx="5409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6" name="Shape 286"/>
            <p:cNvSpPr/>
            <p:nvPr/>
          </p:nvSpPr>
          <p:spPr>
            <a:xfrm rot="1556668">
              <a:off x="-3397465" y="2730853"/>
              <a:ext cx="384000" cy="150678"/>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p:nvPr/>
          </p:nvSpPr>
          <p:spPr>
            <a:xfrm rot="-1589100">
              <a:off x="-3398686" y="4048170"/>
              <a:ext cx="384112" cy="150532"/>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8" name="Shape 288"/>
            <p:cNvSpPr txBox="1"/>
            <p:nvPr/>
          </p:nvSpPr>
          <p:spPr>
            <a:xfrm>
              <a:off x="-4903806" y="4831234"/>
              <a:ext cx="9549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0000"/>
                  </a:solidFill>
                </a:rPr>
                <a:t>refined </a:t>
              </a:r>
              <a:endParaRPr b="1" sz="1000">
                <a:solidFill>
                  <a:srgbClr val="FF0000"/>
                </a:solidFill>
              </a:endParaRPr>
            </a:p>
            <a:p>
              <a:pPr indent="0" lvl="0" marL="0" rtl="0" algn="ctr">
                <a:spcBef>
                  <a:spcPts val="0"/>
                </a:spcBef>
                <a:spcAft>
                  <a:spcPts val="0"/>
                </a:spcAft>
                <a:buNone/>
              </a:pPr>
              <a:r>
                <a:rPr b="1" lang="en-US" sz="1000">
                  <a:solidFill>
                    <a:srgbClr val="FF0000"/>
                  </a:solidFill>
                </a:rPr>
                <a:t>result</a:t>
              </a:r>
              <a:endParaRPr b="1" sz="1000">
                <a:solidFill>
                  <a:srgbClr val="FF0000"/>
                </a:solidFill>
              </a:endParaRPr>
            </a:p>
          </p:txBody>
        </p:sp>
        <p:pic>
          <p:nvPicPr>
            <p:cNvPr id="289" name="Shape 289"/>
            <p:cNvPicPr preferRelativeResize="0"/>
            <p:nvPr/>
          </p:nvPicPr>
          <p:blipFill>
            <a:blip r:embed="rId6">
              <a:alphaModFix/>
            </a:blip>
            <a:stretch>
              <a:fillRect/>
            </a:stretch>
          </p:blipFill>
          <p:spPr>
            <a:xfrm>
              <a:off x="-10397409" y="3854580"/>
              <a:ext cx="560478" cy="1120958"/>
            </a:xfrm>
            <a:prstGeom prst="rect">
              <a:avLst/>
            </a:prstGeom>
            <a:noFill/>
            <a:ln>
              <a:noFill/>
            </a:ln>
          </p:spPr>
        </p:pic>
        <p:sp>
          <p:nvSpPr>
            <p:cNvPr id="290" name="Shape 290"/>
            <p:cNvSpPr txBox="1"/>
            <p:nvPr/>
          </p:nvSpPr>
          <p:spPr>
            <a:xfrm>
              <a:off x="-10667299" y="4890231"/>
              <a:ext cx="10920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 </a:t>
              </a:r>
              <a:endParaRPr sz="1000"/>
            </a:p>
            <a:p>
              <a:pPr indent="0" lvl="0" marL="0" rtl="0" algn="ctr">
                <a:spcBef>
                  <a:spcPts val="0"/>
                </a:spcBef>
                <a:spcAft>
                  <a:spcPts val="0"/>
                </a:spcAft>
                <a:buNone/>
              </a:pPr>
              <a:r>
                <a:rPr lang="en-US" sz="1000"/>
                <a:t>image</a:t>
              </a:r>
              <a:endParaRPr sz="1000"/>
            </a:p>
          </p:txBody>
        </p:sp>
        <p:cxnSp>
          <p:nvCxnSpPr>
            <p:cNvPr id="291" name="Shape 291"/>
            <p:cNvCxnSpPr/>
            <p:nvPr/>
          </p:nvCxnSpPr>
          <p:spPr>
            <a:xfrm>
              <a:off x="-9106467" y="4443490"/>
              <a:ext cx="0" cy="0"/>
            </a:xfrm>
            <a:prstGeom prst="straightConnector1">
              <a:avLst/>
            </a:prstGeom>
            <a:noFill/>
            <a:ln cap="flat" cmpd="sng" w="9525">
              <a:solidFill>
                <a:srgbClr val="000000"/>
              </a:solidFill>
              <a:prstDash val="solid"/>
              <a:round/>
              <a:headEnd len="med" w="med" type="none"/>
              <a:tailEnd len="med" w="med" type="none"/>
            </a:ln>
          </p:spPr>
        </p:cxnSp>
        <p:sp>
          <p:nvSpPr>
            <p:cNvPr id="292" name="Shape 292"/>
            <p:cNvSpPr txBox="1"/>
            <p:nvPr/>
          </p:nvSpPr>
          <p:spPr>
            <a:xfrm>
              <a:off x="-7982637" y="3518419"/>
              <a:ext cx="1092000" cy="211800"/>
            </a:xfrm>
            <a:prstGeom prst="rect">
              <a:avLst/>
            </a:prstGeom>
            <a:solidFill>
              <a:srgbClr val="FFFFF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skip connection</a:t>
              </a:r>
              <a:endParaRPr sz="1000"/>
            </a:p>
          </p:txBody>
        </p:sp>
        <p:sp>
          <p:nvSpPr>
            <p:cNvPr id="293" name="Shape 293"/>
            <p:cNvSpPr txBox="1"/>
            <p:nvPr/>
          </p:nvSpPr>
          <p:spPr>
            <a:xfrm>
              <a:off x="-7903412" y="1779215"/>
              <a:ext cx="1143000" cy="238800"/>
            </a:xfrm>
            <a:prstGeom prst="rect">
              <a:avLst/>
            </a:prstGeom>
            <a:solidFill>
              <a:srgbClr val="FFFFF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skip connection</a:t>
              </a:r>
              <a:endParaRPr sz="1000"/>
            </a:p>
          </p:txBody>
        </p:sp>
        <p:sp>
          <p:nvSpPr>
            <p:cNvPr id="271" name="Shape 271"/>
            <p:cNvSpPr txBox="1"/>
            <p:nvPr/>
          </p:nvSpPr>
          <p:spPr>
            <a:xfrm>
              <a:off x="-9564665" y="4331093"/>
              <a:ext cx="560400" cy="21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concat</a:t>
              </a:r>
              <a:endParaRPr sz="1000"/>
            </a:p>
          </p:txBody>
        </p:sp>
        <p:sp>
          <p:nvSpPr>
            <p:cNvPr id="294" name="Shape 294"/>
            <p:cNvSpPr txBox="1"/>
            <p:nvPr/>
          </p:nvSpPr>
          <p:spPr>
            <a:xfrm>
              <a:off x="-10010517" y="1568451"/>
              <a:ext cx="560400" cy="21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concat</a:t>
              </a:r>
              <a:endParaRPr sz="1000"/>
            </a:p>
          </p:txBody>
        </p:sp>
        <p:sp>
          <p:nvSpPr>
            <p:cNvPr id="295" name="Shape 295"/>
            <p:cNvSpPr txBox="1"/>
            <p:nvPr/>
          </p:nvSpPr>
          <p:spPr>
            <a:xfrm>
              <a:off x="-4595181" y="3250306"/>
              <a:ext cx="954900" cy="292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Real pair</a:t>
              </a:r>
              <a:endParaRPr sz="1200"/>
            </a:p>
          </p:txBody>
        </p:sp>
      </p:gr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0" name="Shape 300"/>
        <p:cNvGrpSpPr/>
        <p:nvPr/>
      </p:nvGrpSpPr>
      <p:grpSpPr>
        <a:xfrm>
          <a:off x="0" y="0"/>
          <a:ext cx="0" cy="0"/>
          <a:chOff x="0" y="0"/>
          <a:chExt cx="0" cy="0"/>
        </a:xfrm>
      </p:grpSpPr>
      <p:grpSp>
        <p:nvGrpSpPr>
          <p:cNvPr id="301" name="Shape 301"/>
          <p:cNvGrpSpPr/>
          <p:nvPr/>
        </p:nvGrpSpPr>
        <p:grpSpPr>
          <a:xfrm>
            <a:off x="217513" y="1684536"/>
            <a:ext cx="10080561" cy="3911970"/>
            <a:chOff x="-10667299" y="1568451"/>
            <a:chExt cx="10080561" cy="3911970"/>
          </a:xfrm>
        </p:grpSpPr>
        <p:sp>
          <p:nvSpPr>
            <p:cNvPr id="302" name="Shape 302"/>
            <p:cNvSpPr/>
            <p:nvPr/>
          </p:nvSpPr>
          <p:spPr>
            <a:xfrm>
              <a:off x="-9034313" y="4370856"/>
              <a:ext cx="3066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Shape 303"/>
            <p:cNvSpPr/>
            <p:nvPr/>
          </p:nvSpPr>
          <p:spPr>
            <a:xfrm>
              <a:off x="-10463489" y="1645216"/>
              <a:ext cx="1423200" cy="1707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p:nvPr/>
          </p:nvSpPr>
          <p:spPr>
            <a:xfrm>
              <a:off x="-5785291" y="4370856"/>
              <a:ext cx="3066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nvSpPr>
          <p:spPr>
            <a:xfrm>
              <a:off x="-4857357" y="3614294"/>
              <a:ext cx="1474500" cy="1601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p:nvPr/>
          </p:nvSpPr>
          <p:spPr>
            <a:xfrm>
              <a:off x="-4860307" y="1723456"/>
              <a:ext cx="1474500" cy="1629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7" name="Shape 307"/>
            <p:cNvSpPr/>
            <p:nvPr/>
          </p:nvSpPr>
          <p:spPr>
            <a:xfrm>
              <a:off x="-3026598" y="2745984"/>
              <a:ext cx="1423200" cy="1601400"/>
            </a:xfrm>
            <a:prstGeom prst="rect">
              <a:avLst/>
            </a:prstGeom>
            <a:noFill/>
            <a:ln cap="flat" cmpd="sng" w="19050">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nvSpPr>
          <p:spPr>
            <a:xfrm>
              <a:off x="-8739112" y="3514498"/>
              <a:ext cx="3686100" cy="1821900"/>
            </a:xfrm>
            <a:prstGeom prst="rect">
              <a:avLst/>
            </a:prstGeom>
            <a:noFill/>
            <a:ln cap="flat" cmpd="sng" w="19050">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9" name="Shape 309"/>
            <p:cNvSpPr txBox="1"/>
            <p:nvPr/>
          </p:nvSpPr>
          <p:spPr>
            <a:xfrm>
              <a:off x="-9853567" y="2943911"/>
              <a:ext cx="865200" cy="4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Target</a:t>
              </a:r>
              <a:endParaRPr sz="1000"/>
            </a:p>
            <a:p>
              <a:pPr indent="0" lvl="0" marL="0" rtl="0" algn="ctr">
                <a:spcBef>
                  <a:spcPts val="0"/>
                </a:spcBef>
                <a:spcAft>
                  <a:spcPts val="0"/>
                </a:spcAft>
                <a:buNone/>
              </a:pPr>
              <a:r>
                <a:rPr lang="en-US" sz="1000"/>
                <a:t>pose</a:t>
              </a:r>
              <a:endParaRPr sz="1000"/>
            </a:p>
          </p:txBody>
        </p:sp>
        <p:sp>
          <p:nvSpPr>
            <p:cNvPr id="310" name="Shape 310"/>
            <p:cNvSpPr txBox="1"/>
            <p:nvPr/>
          </p:nvSpPr>
          <p:spPr>
            <a:xfrm>
              <a:off x="-10657037" y="2948538"/>
              <a:ext cx="1092000" cy="2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 </a:t>
              </a:r>
              <a:endParaRPr sz="1000"/>
            </a:p>
            <a:p>
              <a:pPr indent="0" lvl="0" marL="0" rtl="0" algn="ctr">
                <a:spcBef>
                  <a:spcPts val="0"/>
                </a:spcBef>
                <a:spcAft>
                  <a:spcPts val="0"/>
                </a:spcAft>
                <a:buNone/>
              </a:pPr>
              <a:r>
                <a:rPr lang="en-US" sz="1000"/>
                <a:t>image</a:t>
              </a:r>
              <a:endParaRPr sz="1000"/>
            </a:p>
          </p:txBody>
        </p:sp>
        <p:sp>
          <p:nvSpPr>
            <p:cNvPr id="311" name="Shape 311"/>
            <p:cNvSpPr/>
            <p:nvPr/>
          </p:nvSpPr>
          <p:spPr>
            <a:xfrm>
              <a:off x="-8644440" y="1664477"/>
              <a:ext cx="2503800" cy="1473300"/>
            </a:xfrm>
            <a:prstGeom prst="rect">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txBox="1"/>
            <p:nvPr/>
          </p:nvSpPr>
          <p:spPr>
            <a:xfrm>
              <a:off x="-5807755" y="1697954"/>
              <a:ext cx="9549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0000"/>
                  </a:solidFill>
                </a:rPr>
                <a:t>coarse</a:t>
              </a:r>
              <a:endParaRPr b="1" sz="1000">
                <a:solidFill>
                  <a:srgbClr val="FF0000"/>
                </a:solidFill>
              </a:endParaRPr>
            </a:p>
            <a:p>
              <a:pPr indent="0" lvl="0" marL="0" rtl="0" algn="ctr">
                <a:spcBef>
                  <a:spcPts val="0"/>
                </a:spcBef>
                <a:spcAft>
                  <a:spcPts val="0"/>
                </a:spcAft>
                <a:buNone/>
              </a:pPr>
              <a:r>
                <a:rPr b="1" lang="en-US" sz="1000">
                  <a:solidFill>
                    <a:srgbClr val="FF0000"/>
                  </a:solidFill>
                </a:rPr>
                <a:t>result</a:t>
              </a:r>
              <a:endParaRPr b="1" sz="1000">
                <a:solidFill>
                  <a:srgbClr val="FF0000"/>
                </a:solidFill>
              </a:endParaRPr>
            </a:p>
          </p:txBody>
        </p:sp>
        <p:sp>
          <p:nvSpPr>
            <p:cNvPr id="313" name="Shape 313"/>
            <p:cNvSpPr/>
            <p:nvPr/>
          </p:nvSpPr>
          <p:spPr>
            <a:xfrm>
              <a:off x="-6396203" y="4370856"/>
              <a:ext cx="2022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 name="Shape 314"/>
            <p:cNvSpPr/>
            <p:nvPr/>
          </p:nvSpPr>
          <p:spPr>
            <a:xfrm>
              <a:off x="-2956605" y="4107700"/>
              <a:ext cx="1323300" cy="40530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imes New Roman"/>
                  <a:ea typeface="Times New Roman"/>
                  <a:cs typeface="Times New Roman"/>
                  <a:sym typeface="Times New Roman"/>
                </a:rPr>
                <a:t>Discriminator (D) at Stage-II</a:t>
              </a:r>
              <a:endParaRPr sz="1200">
                <a:latin typeface="Times New Roman"/>
                <a:ea typeface="Times New Roman"/>
                <a:cs typeface="Times New Roman"/>
                <a:sym typeface="Times New Roman"/>
              </a:endParaRPr>
            </a:p>
          </p:txBody>
        </p:sp>
        <p:sp>
          <p:nvSpPr>
            <p:cNvPr id="315" name="Shape 315"/>
            <p:cNvSpPr txBox="1"/>
            <p:nvPr/>
          </p:nvSpPr>
          <p:spPr>
            <a:xfrm>
              <a:off x="-4293837" y="4734610"/>
              <a:ext cx="9549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a:t>
              </a:r>
              <a:endParaRPr sz="1000"/>
            </a:p>
            <a:p>
              <a:pPr indent="0" lvl="0" marL="0" rtl="0" algn="ctr">
                <a:spcBef>
                  <a:spcPts val="0"/>
                </a:spcBef>
                <a:spcAft>
                  <a:spcPts val="0"/>
                </a:spcAft>
                <a:buNone/>
              </a:pPr>
              <a:r>
                <a:rPr lang="en-US" sz="1000"/>
                <a:t>image</a:t>
              </a:r>
              <a:endParaRPr sz="1000"/>
            </a:p>
          </p:txBody>
        </p:sp>
        <p:sp>
          <p:nvSpPr>
            <p:cNvPr id="316" name="Shape 316"/>
            <p:cNvSpPr txBox="1"/>
            <p:nvPr/>
          </p:nvSpPr>
          <p:spPr>
            <a:xfrm>
              <a:off x="-4293869" y="2839999"/>
              <a:ext cx="954900" cy="2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a:t>
              </a:r>
              <a:endParaRPr sz="1000"/>
            </a:p>
            <a:p>
              <a:pPr indent="0" lvl="0" marL="0" rtl="0" algn="ctr">
                <a:spcBef>
                  <a:spcPts val="0"/>
                </a:spcBef>
                <a:spcAft>
                  <a:spcPts val="0"/>
                </a:spcAft>
                <a:buNone/>
              </a:pPr>
              <a:r>
                <a:rPr lang="en-US" sz="1000"/>
                <a:t>image</a:t>
              </a:r>
              <a:endParaRPr sz="1000"/>
            </a:p>
          </p:txBody>
        </p:sp>
        <p:sp>
          <p:nvSpPr>
            <p:cNvPr id="317" name="Shape 317"/>
            <p:cNvSpPr txBox="1"/>
            <p:nvPr/>
          </p:nvSpPr>
          <p:spPr>
            <a:xfrm>
              <a:off x="-4724548" y="2839999"/>
              <a:ext cx="540900" cy="4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Target</a:t>
              </a:r>
              <a:endParaRPr sz="1000"/>
            </a:p>
            <a:p>
              <a:pPr indent="0" lvl="0" marL="0" rtl="0" algn="ctr">
                <a:spcBef>
                  <a:spcPts val="0"/>
                </a:spcBef>
                <a:spcAft>
                  <a:spcPts val="0"/>
                </a:spcAft>
                <a:buNone/>
              </a:pPr>
              <a:r>
                <a:rPr lang="en-US" sz="1000"/>
                <a:t>image</a:t>
              </a:r>
              <a:endParaRPr sz="1000"/>
            </a:p>
          </p:txBody>
        </p:sp>
        <p:sp>
          <p:nvSpPr>
            <p:cNvPr id="318" name="Shape 318"/>
            <p:cNvSpPr/>
            <p:nvPr/>
          </p:nvSpPr>
          <p:spPr>
            <a:xfrm>
              <a:off x="-2852954" y="2839431"/>
              <a:ext cx="380700" cy="1191300"/>
            </a:xfrm>
            <a:prstGeom prst="cube">
              <a:avLst>
                <a:gd fmla="val 7352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19" name="Shape 319"/>
            <p:cNvSpPr/>
            <p:nvPr/>
          </p:nvSpPr>
          <p:spPr>
            <a:xfrm>
              <a:off x="-2573460" y="3020660"/>
              <a:ext cx="306600" cy="828600"/>
            </a:xfrm>
            <a:prstGeom prst="cube">
              <a:avLst>
                <a:gd fmla="val 53848"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txBox="1"/>
            <p:nvPr/>
          </p:nvSpPr>
          <p:spPr>
            <a:xfrm>
              <a:off x="-4595181" y="5142963"/>
              <a:ext cx="954900" cy="292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Fake pair</a:t>
              </a:r>
              <a:endParaRPr sz="1200"/>
            </a:p>
          </p:txBody>
        </p:sp>
        <p:sp>
          <p:nvSpPr>
            <p:cNvPr id="321" name="Shape 321"/>
            <p:cNvSpPr/>
            <p:nvPr/>
          </p:nvSpPr>
          <p:spPr>
            <a:xfrm>
              <a:off x="-2300597" y="3103956"/>
              <a:ext cx="349800" cy="6621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p:nvPr/>
          </p:nvSpPr>
          <p:spPr>
            <a:xfrm>
              <a:off x="-1986707" y="3323129"/>
              <a:ext cx="261600" cy="261600"/>
            </a:xfrm>
            <a:prstGeom prst="cube">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p:nvPr/>
          </p:nvSpPr>
          <p:spPr>
            <a:xfrm>
              <a:off x="-6414048" y="2302888"/>
              <a:ext cx="202200" cy="84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p:nvPr/>
          </p:nvSpPr>
          <p:spPr>
            <a:xfrm>
              <a:off x="-8357150" y="2992400"/>
              <a:ext cx="1830600" cy="2916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imes New Roman"/>
                  <a:ea typeface="Times New Roman"/>
                  <a:cs typeface="Times New Roman"/>
                  <a:sym typeface="Times New Roman"/>
                </a:rPr>
                <a:t>Generator at Stage-I (G1)</a:t>
              </a:r>
              <a:endParaRPr sz="1200">
                <a:latin typeface="Times New Roman"/>
                <a:ea typeface="Times New Roman"/>
                <a:cs typeface="Times New Roman"/>
                <a:sym typeface="Times New Roman"/>
              </a:endParaRPr>
            </a:p>
          </p:txBody>
        </p:sp>
        <p:sp>
          <p:nvSpPr>
            <p:cNvPr id="325" name="Shape 325"/>
            <p:cNvSpPr/>
            <p:nvPr/>
          </p:nvSpPr>
          <p:spPr>
            <a:xfrm>
              <a:off x="-8623182" y="2193161"/>
              <a:ext cx="390300" cy="8205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26" name="Shape 326"/>
            <p:cNvSpPr/>
            <p:nvPr/>
          </p:nvSpPr>
          <p:spPr>
            <a:xfrm>
              <a:off x="-8034297" y="2307728"/>
              <a:ext cx="369000" cy="591300"/>
            </a:xfrm>
            <a:prstGeom prst="cube">
              <a:avLst>
                <a:gd fmla="val 4040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p:nvPr/>
          </p:nvSpPr>
          <p:spPr>
            <a:xfrm>
              <a:off x="-7143684" y="2307728"/>
              <a:ext cx="369000" cy="591300"/>
            </a:xfrm>
            <a:prstGeom prst="cube">
              <a:avLst>
                <a:gd fmla="val 4040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28" name="Shape 328"/>
            <p:cNvSpPr/>
            <p:nvPr/>
          </p:nvSpPr>
          <p:spPr>
            <a:xfrm>
              <a:off x="-6575859" y="2193161"/>
              <a:ext cx="390300" cy="8205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cxnSp>
          <p:nvCxnSpPr>
            <p:cNvPr id="329" name="Shape 329"/>
            <p:cNvCxnSpPr>
              <a:stCxn id="325" idx="0"/>
              <a:endCxn id="328" idx="0"/>
            </p:cNvCxnSpPr>
            <p:nvPr/>
          </p:nvCxnSpPr>
          <p:spPr>
            <a:xfrm flipH="1" rot="-5400000">
              <a:off x="-7308580" y="1169861"/>
              <a:ext cx="600" cy="2047200"/>
            </a:xfrm>
            <a:prstGeom prst="bentConnector3">
              <a:avLst>
                <a:gd fmla="val -39687500" name="adj1"/>
              </a:avLst>
            </a:prstGeom>
            <a:noFill/>
            <a:ln cap="flat" cmpd="sng" w="19050">
              <a:solidFill>
                <a:srgbClr val="000000"/>
              </a:solidFill>
              <a:prstDash val="solid"/>
              <a:round/>
              <a:headEnd len="med" w="med" type="none"/>
              <a:tailEnd len="med" w="med" type="triangle"/>
            </a:ln>
          </p:spPr>
        </p:cxnSp>
        <p:cxnSp>
          <p:nvCxnSpPr>
            <p:cNvPr id="330" name="Shape 330"/>
            <p:cNvCxnSpPr>
              <a:stCxn id="326" idx="0"/>
              <a:endCxn id="327" idx="0"/>
            </p:cNvCxnSpPr>
            <p:nvPr/>
          </p:nvCxnSpPr>
          <p:spPr>
            <a:xfrm flipH="1" rot="-5400000">
              <a:off x="-7330196" y="1862678"/>
              <a:ext cx="600" cy="890700"/>
            </a:xfrm>
            <a:prstGeom prst="bentConnector3">
              <a:avLst>
                <a:gd fmla="val -39687500" name="adj1"/>
              </a:avLst>
            </a:prstGeom>
            <a:noFill/>
            <a:ln cap="flat" cmpd="sng" w="19050">
              <a:solidFill>
                <a:srgbClr val="000000"/>
              </a:solidFill>
              <a:prstDash val="solid"/>
              <a:round/>
              <a:headEnd len="med" w="med" type="none"/>
              <a:tailEnd len="med" w="med" type="triangle"/>
            </a:ln>
          </p:spPr>
        </p:cxnSp>
        <p:sp>
          <p:nvSpPr>
            <p:cNvPr id="331" name="Shape 331"/>
            <p:cNvSpPr/>
            <p:nvPr/>
          </p:nvSpPr>
          <p:spPr>
            <a:xfrm>
              <a:off x="-7660805" y="2346918"/>
              <a:ext cx="512700" cy="512700"/>
            </a:xfrm>
            <a:prstGeom prst="cube">
              <a:avLst>
                <a:gd fmla="val 81014"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332" name="Shape 332"/>
            <p:cNvSpPr txBox="1"/>
            <p:nvPr/>
          </p:nvSpPr>
          <p:spPr>
            <a:xfrm>
              <a:off x="-8411128" y="2251792"/>
              <a:ext cx="7392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t>
              </a:r>
              <a:endParaRPr sz="2400"/>
            </a:p>
          </p:txBody>
        </p:sp>
        <p:sp>
          <p:nvSpPr>
            <p:cNvPr id="333" name="Shape 333"/>
            <p:cNvSpPr txBox="1"/>
            <p:nvPr/>
          </p:nvSpPr>
          <p:spPr>
            <a:xfrm>
              <a:off x="-6944007" y="2251792"/>
              <a:ext cx="7392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t>
              </a:r>
              <a:endParaRPr sz="2400"/>
            </a:p>
          </p:txBody>
        </p:sp>
        <p:sp>
          <p:nvSpPr>
            <p:cNvPr id="334" name="Shape 334"/>
            <p:cNvSpPr/>
            <p:nvPr/>
          </p:nvSpPr>
          <p:spPr>
            <a:xfrm>
              <a:off x="-8005428" y="5144121"/>
              <a:ext cx="1983600" cy="33630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imes New Roman"/>
                  <a:ea typeface="Times New Roman"/>
                  <a:cs typeface="Times New Roman"/>
                  <a:sym typeface="Times New Roman"/>
                </a:rPr>
                <a:t>Generator at Stage-II (G2)</a:t>
              </a:r>
              <a:endParaRPr sz="1200">
                <a:latin typeface="Times New Roman"/>
                <a:ea typeface="Times New Roman"/>
                <a:cs typeface="Times New Roman"/>
                <a:sym typeface="Times New Roman"/>
              </a:endParaRPr>
            </a:p>
          </p:txBody>
        </p:sp>
        <p:sp>
          <p:nvSpPr>
            <p:cNvPr id="335" name="Shape 335"/>
            <p:cNvSpPr/>
            <p:nvPr/>
          </p:nvSpPr>
          <p:spPr>
            <a:xfrm>
              <a:off x="-1591258" y="3363875"/>
              <a:ext cx="181200" cy="1506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6" name="Shape 336"/>
            <p:cNvSpPr/>
            <p:nvPr/>
          </p:nvSpPr>
          <p:spPr>
            <a:xfrm>
              <a:off x="-8674460" y="3850581"/>
              <a:ext cx="380700" cy="1191300"/>
            </a:xfrm>
            <a:prstGeom prst="cube">
              <a:avLst>
                <a:gd fmla="val 7352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37" name="Shape 337"/>
            <p:cNvSpPr/>
            <p:nvPr/>
          </p:nvSpPr>
          <p:spPr>
            <a:xfrm>
              <a:off x="-8352511" y="4031810"/>
              <a:ext cx="306600" cy="828600"/>
            </a:xfrm>
            <a:prstGeom prst="cube">
              <a:avLst>
                <a:gd fmla="val 53848"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nvSpPr>
          <p:spPr>
            <a:xfrm>
              <a:off x="-8079648" y="4115106"/>
              <a:ext cx="349800" cy="6621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p:nvPr/>
          </p:nvSpPr>
          <p:spPr>
            <a:xfrm>
              <a:off x="-7450821" y="4115106"/>
              <a:ext cx="349800" cy="6621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a:off x="-7125604" y="4031810"/>
              <a:ext cx="306600" cy="828600"/>
            </a:xfrm>
            <a:prstGeom prst="cube">
              <a:avLst>
                <a:gd fmla="val 53848"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a:off x="-6843770" y="3850581"/>
              <a:ext cx="380700" cy="1191300"/>
            </a:xfrm>
            <a:prstGeom prst="cube">
              <a:avLst>
                <a:gd fmla="val 7352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cxnSp>
          <p:nvCxnSpPr>
            <p:cNvPr id="342" name="Shape 342"/>
            <p:cNvCxnSpPr>
              <a:stCxn id="337" idx="0"/>
              <a:endCxn id="340" idx="0"/>
            </p:cNvCxnSpPr>
            <p:nvPr/>
          </p:nvCxnSpPr>
          <p:spPr>
            <a:xfrm flipH="1" rot="-5400000">
              <a:off x="-7503462" y="3418610"/>
              <a:ext cx="600" cy="1227000"/>
            </a:xfrm>
            <a:prstGeom prst="bentConnector3">
              <a:avLst>
                <a:gd fmla="val -39687500" name="adj1"/>
              </a:avLst>
            </a:prstGeom>
            <a:noFill/>
            <a:ln cap="flat" cmpd="sng" w="19050">
              <a:solidFill>
                <a:srgbClr val="000000"/>
              </a:solidFill>
              <a:prstDash val="solid"/>
              <a:round/>
              <a:headEnd len="med" w="med" type="none"/>
              <a:tailEnd len="med" w="med" type="triangle"/>
            </a:ln>
          </p:spPr>
        </p:cxnSp>
        <p:cxnSp>
          <p:nvCxnSpPr>
            <p:cNvPr id="343" name="Shape 343"/>
            <p:cNvCxnSpPr>
              <a:stCxn id="338" idx="0"/>
              <a:endCxn id="339" idx="0"/>
            </p:cNvCxnSpPr>
            <p:nvPr/>
          </p:nvCxnSpPr>
          <p:spPr>
            <a:xfrm flipH="1" rot="-5400000">
              <a:off x="-7504473" y="3801006"/>
              <a:ext cx="600" cy="628800"/>
            </a:xfrm>
            <a:prstGeom prst="bentConnector3">
              <a:avLst>
                <a:gd fmla="val -39687500" name="adj1"/>
              </a:avLst>
            </a:prstGeom>
            <a:noFill/>
            <a:ln cap="flat" cmpd="sng" w="19050">
              <a:solidFill>
                <a:srgbClr val="000000"/>
              </a:solidFill>
              <a:prstDash val="solid"/>
              <a:round/>
              <a:headEnd len="med" w="med" type="none"/>
              <a:tailEnd len="med" w="med" type="triangle"/>
            </a:ln>
          </p:spPr>
        </p:cxnSp>
        <p:sp>
          <p:nvSpPr>
            <p:cNvPr id="344" name="Shape 344"/>
            <p:cNvSpPr/>
            <p:nvPr/>
          </p:nvSpPr>
          <p:spPr>
            <a:xfrm>
              <a:off x="-7716227" y="4334279"/>
              <a:ext cx="261600" cy="261600"/>
            </a:xfrm>
            <a:prstGeom prst="cube">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45" name="Shape 345"/>
            <p:cNvCxnSpPr>
              <a:stCxn id="336" idx="0"/>
              <a:endCxn id="341" idx="0"/>
            </p:cNvCxnSpPr>
            <p:nvPr/>
          </p:nvCxnSpPr>
          <p:spPr>
            <a:xfrm flipH="1" rot="-5400000">
              <a:off x="-7429151" y="2935581"/>
              <a:ext cx="600" cy="1830600"/>
            </a:xfrm>
            <a:prstGeom prst="bentConnector3">
              <a:avLst>
                <a:gd fmla="val -39687500" name="adj1"/>
              </a:avLst>
            </a:prstGeom>
            <a:noFill/>
            <a:ln cap="flat" cmpd="sng" w="19050">
              <a:solidFill>
                <a:srgbClr val="000000"/>
              </a:solidFill>
              <a:prstDash val="solid"/>
              <a:round/>
              <a:headEnd len="med" w="med" type="none"/>
              <a:tailEnd len="med" w="med" type="triangle"/>
            </a:ln>
          </p:spPr>
        </p:cxnSp>
        <p:sp>
          <p:nvSpPr>
            <p:cNvPr id="346" name="Shape 346"/>
            <p:cNvSpPr/>
            <p:nvPr/>
          </p:nvSpPr>
          <p:spPr>
            <a:xfrm>
              <a:off x="-5463926" y="4306206"/>
              <a:ext cx="261600" cy="2616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47" name="Shape 347"/>
            <p:cNvCxnSpPr>
              <a:stCxn id="346" idx="2"/>
              <a:endCxn id="346" idx="6"/>
            </p:cNvCxnSpPr>
            <p:nvPr/>
          </p:nvCxnSpPr>
          <p:spPr>
            <a:xfrm>
              <a:off x="-5463926" y="4437006"/>
              <a:ext cx="261600" cy="0"/>
            </a:xfrm>
            <a:prstGeom prst="straightConnector1">
              <a:avLst/>
            </a:prstGeom>
            <a:noFill/>
            <a:ln cap="flat" cmpd="sng" w="38100">
              <a:solidFill>
                <a:srgbClr val="000000"/>
              </a:solidFill>
              <a:prstDash val="solid"/>
              <a:round/>
              <a:headEnd len="med" w="med" type="none"/>
              <a:tailEnd len="med" w="med" type="none"/>
            </a:ln>
          </p:spPr>
        </p:cxnSp>
        <p:cxnSp>
          <p:nvCxnSpPr>
            <p:cNvPr id="348" name="Shape 348"/>
            <p:cNvCxnSpPr>
              <a:stCxn id="346" idx="0"/>
              <a:endCxn id="346" idx="4"/>
            </p:cNvCxnSpPr>
            <p:nvPr/>
          </p:nvCxnSpPr>
          <p:spPr>
            <a:xfrm>
              <a:off x="-5333126" y="4306206"/>
              <a:ext cx="0" cy="261600"/>
            </a:xfrm>
            <a:prstGeom prst="straightConnector1">
              <a:avLst/>
            </a:prstGeom>
            <a:noFill/>
            <a:ln cap="flat" cmpd="sng" w="38100">
              <a:solidFill>
                <a:srgbClr val="000000"/>
              </a:solidFill>
              <a:prstDash val="solid"/>
              <a:round/>
              <a:headEnd len="med" w="med" type="none"/>
              <a:tailEnd len="med" w="med" type="none"/>
            </a:ln>
          </p:spPr>
        </p:cxnSp>
        <p:cxnSp>
          <p:nvCxnSpPr>
            <p:cNvPr id="349" name="Shape 349"/>
            <p:cNvCxnSpPr>
              <a:stCxn id="350" idx="2"/>
              <a:endCxn id="351" idx="0"/>
            </p:cNvCxnSpPr>
            <p:nvPr/>
          </p:nvCxnSpPr>
          <p:spPr>
            <a:xfrm rot="5400000">
              <a:off x="-7917348" y="1746988"/>
              <a:ext cx="1216800" cy="3951300"/>
            </a:xfrm>
            <a:prstGeom prst="bentConnector3">
              <a:avLst>
                <a:gd fmla="val 50002" name="adj1"/>
              </a:avLst>
            </a:prstGeom>
            <a:noFill/>
            <a:ln cap="flat" cmpd="sng" w="38100">
              <a:solidFill>
                <a:srgbClr val="000000"/>
              </a:solidFill>
              <a:prstDash val="solid"/>
              <a:round/>
              <a:headEnd len="med" w="med" type="none"/>
              <a:tailEnd len="med" w="med" type="triangle"/>
            </a:ln>
          </p:spPr>
        </p:cxnSp>
        <p:cxnSp>
          <p:nvCxnSpPr>
            <p:cNvPr id="352" name="Shape 352"/>
            <p:cNvCxnSpPr>
              <a:stCxn id="346" idx="0"/>
              <a:endCxn id="350" idx="2"/>
            </p:cNvCxnSpPr>
            <p:nvPr/>
          </p:nvCxnSpPr>
          <p:spPr>
            <a:xfrm rot="10800000">
              <a:off x="-5333426" y="3114306"/>
              <a:ext cx="300" cy="1191900"/>
            </a:xfrm>
            <a:prstGeom prst="straightConnector1">
              <a:avLst/>
            </a:prstGeom>
            <a:noFill/>
            <a:ln cap="flat" cmpd="sng" w="38100">
              <a:solidFill>
                <a:srgbClr val="000000"/>
              </a:solidFill>
              <a:prstDash val="solid"/>
              <a:round/>
              <a:headEnd len="med" w="med" type="triangle"/>
              <a:tailEnd len="med" w="med" type="none"/>
            </a:ln>
          </p:spPr>
        </p:cxnSp>
        <p:sp>
          <p:nvSpPr>
            <p:cNvPr id="353" name="Shape 353"/>
            <p:cNvSpPr txBox="1"/>
            <p:nvPr/>
          </p:nvSpPr>
          <p:spPr>
            <a:xfrm>
              <a:off x="-1856339" y="3128763"/>
              <a:ext cx="12696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t>Real</a:t>
              </a:r>
              <a:endParaRPr b="1" sz="1200"/>
            </a:p>
            <a:p>
              <a:pPr indent="0" lvl="0" marL="0" rtl="0" algn="ctr">
                <a:spcBef>
                  <a:spcPts val="0"/>
                </a:spcBef>
                <a:spcAft>
                  <a:spcPts val="0"/>
                </a:spcAft>
                <a:buNone/>
              </a:pPr>
              <a:r>
                <a:rPr b="1" lang="en-US" sz="1200"/>
                <a:t>or</a:t>
              </a:r>
              <a:endParaRPr b="1" sz="1200"/>
            </a:p>
            <a:p>
              <a:pPr indent="0" lvl="0" marL="0" rtl="0" algn="ctr">
                <a:spcBef>
                  <a:spcPts val="0"/>
                </a:spcBef>
                <a:spcAft>
                  <a:spcPts val="0"/>
                </a:spcAft>
                <a:buNone/>
              </a:pPr>
              <a:r>
                <a:rPr b="1" lang="en-US" sz="1200"/>
                <a:t>Fake</a:t>
              </a:r>
              <a:endParaRPr b="1" sz="1200"/>
            </a:p>
          </p:txBody>
        </p:sp>
        <p:pic>
          <p:nvPicPr>
            <p:cNvPr id="354" name="Shape 354"/>
            <p:cNvPicPr preferRelativeResize="0"/>
            <p:nvPr/>
          </p:nvPicPr>
          <p:blipFill>
            <a:blip r:embed="rId3">
              <a:alphaModFix/>
            </a:blip>
            <a:stretch>
              <a:fillRect/>
            </a:stretch>
          </p:blipFill>
          <p:spPr>
            <a:xfrm>
              <a:off x="-4730819" y="3672703"/>
              <a:ext cx="560478" cy="1120958"/>
            </a:xfrm>
            <a:prstGeom prst="rect">
              <a:avLst/>
            </a:prstGeom>
            <a:noFill/>
            <a:ln>
              <a:noFill/>
            </a:ln>
          </p:spPr>
        </p:pic>
        <p:pic>
          <p:nvPicPr>
            <p:cNvPr id="355" name="Shape 355"/>
            <p:cNvPicPr preferRelativeResize="0"/>
            <p:nvPr/>
          </p:nvPicPr>
          <p:blipFill>
            <a:blip r:embed="rId4">
              <a:alphaModFix/>
            </a:blip>
            <a:stretch>
              <a:fillRect/>
            </a:stretch>
          </p:blipFill>
          <p:spPr>
            <a:xfrm>
              <a:off x="-4068407" y="3672701"/>
              <a:ext cx="560478" cy="1120958"/>
            </a:xfrm>
            <a:prstGeom prst="rect">
              <a:avLst/>
            </a:prstGeom>
            <a:noFill/>
            <a:ln>
              <a:noFill/>
            </a:ln>
          </p:spPr>
        </p:pic>
        <p:pic>
          <p:nvPicPr>
            <p:cNvPr id="356" name="Shape 356"/>
            <p:cNvPicPr preferRelativeResize="0"/>
            <p:nvPr/>
          </p:nvPicPr>
          <p:blipFill>
            <a:blip r:embed="rId5">
              <a:alphaModFix/>
            </a:blip>
            <a:stretch>
              <a:fillRect/>
            </a:stretch>
          </p:blipFill>
          <p:spPr>
            <a:xfrm>
              <a:off x="-4740056" y="1793019"/>
              <a:ext cx="560478" cy="1120958"/>
            </a:xfrm>
            <a:prstGeom prst="rect">
              <a:avLst/>
            </a:prstGeom>
            <a:noFill/>
            <a:ln>
              <a:noFill/>
            </a:ln>
          </p:spPr>
        </p:pic>
        <p:pic>
          <p:nvPicPr>
            <p:cNvPr id="357" name="Shape 357"/>
            <p:cNvPicPr preferRelativeResize="0"/>
            <p:nvPr/>
          </p:nvPicPr>
          <p:blipFill>
            <a:blip r:embed="rId6">
              <a:alphaModFix/>
            </a:blip>
            <a:stretch>
              <a:fillRect/>
            </a:stretch>
          </p:blipFill>
          <p:spPr>
            <a:xfrm>
              <a:off x="-9690432" y="1876923"/>
              <a:ext cx="560478" cy="1120958"/>
            </a:xfrm>
            <a:prstGeom prst="rect">
              <a:avLst/>
            </a:prstGeom>
            <a:noFill/>
            <a:ln>
              <a:noFill/>
            </a:ln>
          </p:spPr>
        </p:pic>
        <p:pic>
          <p:nvPicPr>
            <p:cNvPr id="350" name="Shape 350"/>
            <p:cNvPicPr preferRelativeResize="0"/>
            <p:nvPr/>
          </p:nvPicPr>
          <p:blipFill>
            <a:blip r:embed="rId7">
              <a:alphaModFix/>
            </a:blip>
            <a:stretch>
              <a:fillRect/>
            </a:stretch>
          </p:blipFill>
          <p:spPr>
            <a:xfrm>
              <a:off x="-5613537" y="1993280"/>
              <a:ext cx="560478" cy="1120958"/>
            </a:xfrm>
            <a:prstGeom prst="rect">
              <a:avLst/>
            </a:prstGeom>
            <a:noFill/>
            <a:ln>
              <a:noFill/>
            </a:ln>
          </p:spPr>
        </p:pic>
        <p:pic>
          <p:nvPicPr>
            <p:cNvPr id="358" name="Shape 358"/>
            <p:cNvPicPr preferRelativeResize="0"/>
            <p:nvPr/>
          </p:nvPicPr>
          <p:blipFill>
            <a:blip r:embed="rId4">
              <a:alphaModFix/>
            </a:blip>
            <a:stretch>
              <a:fillRect/>
            </a:stretch>
          </p:blipFill>
          <p:spPr>
            <a:xfrm>
              <a:off x="-4078453" y="1778905"/>
              <a:ext cx="560478" cy="1120958"/>
            </a:xfrm>
            <a:prstGeom prst="rect">
              <a:avLst/>
            </a:prstGeom>
            <a:noFill/>
            <a:ln>
              <a:noFill/>
            </a:ln>
          </p:spPr>
        </p:pic>
        <p:pic>
          <p:nvPicPr>
            <p:cNvPr id="359" name="Shape 359"/>
            <p:cNvPicPr preferRelativeResize="0"/>
            <p:nvPr/>
          </p:nvPicPr>
          <p:blipFill>
            <a:blip r:embed="rId4">
              <a:alphaModFix/>
            </a:blip>
            <a:stretch>
              <a:fillRect/>
            </a:stretch>
          </p:blipFill>
          <p:spPr>
            <a:xfrm>
              <a:off x="-10346907" y="1876920"/>
              <a:ext cx="560478" cy="1120958"/>
            </a:xfrm>
            <a:prstGeom prst="rect">
              <a:avLst/>
            </a:prstGeom>
            <a:noFill/>
            <a:ln>
              <a:noFill/>
            </a:ln>
          </p:spPr>
        </p:pic>
        <p:sp>
          <p:nvSpPr>
            <p:cNvPr id="360" name="Shape 360"/>
            <p:cNvSpPr txBox="1"/>
            <p:nvPr/>
          </p:nvSpPr>
          <p:spPr>
            <a:xfrm>
              <a:off x="-6348737" y="3510170"/>
              <a:ext cx="8310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FF0000"/>
                  </a:solidFill>
                </a:rPr>
                <a:t>difference map</a:t>
              </a:r>
              <a:endParaRPr b="1" sz="1000">
                <a:solidFill>
                  <a:srgbClr val="FF0000"/>
                </a:solidFill>
              </a:endParaRPr>
            </a:p>
          </p:txBody>
        </p:sp>
        <p:pic>
          <p:nvPicPr>
            <p:cNvPr id="361" name="Shape 361"/>
            <p:cNvPicPr preferRelativeResize="0"/>
            <p:nvPr/>
          </p:nvPicPr>
          <p:blipFill>
            <a:blip r:embed="rId8">
              <a:alphaModFix/>
            </a:blip>
            <a:stretch>
              <a:fillRect/>
            </a:stretch>
          </p:blipFill>
          <p:spPr>
            <a:xfrm>
              <a:off x="-6192576" y="3924315"/>
              <a:ext cx="540758" cy="1081518"/>
            </a:xfrm>
            <a:prstGeom prst="rect">
              <a:avLst/>
            </a:prstGeom>
            <a:noFill/>
            <a:ln>
              <a:noFill/>
            </a:ln>
          </p:spPr>
        </p:pic>
        <p:sp>
          <p:nvSpPr>
            <p:cNvPr id="362" name="Shape 362"/>
            <p:cNvSpPr/>
            <p:nvPr/>
          </p:nvSpPr>
          <p:spPr>
            <a:xfrm>
              <a:off x="-5189499" y="4361697"/>
              <a:ext cx="4650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p:nvPr/>
          </p:nvSpPr>
          <p:spPr>
            <a:xfrm>
              <a:off x="-9033952" y="2407521"/>
              <a:ext cx="380700" cy="261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Shape 364"/>
            <p:cNvSpPr/>
            <p:nvPr/>
          </p:nvSpPr>
          <p:spPr>
            <a:xfrm>
              <a:off x="-9835691" y="4370856"/>
              <a:ext cx="2616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Shape 365"/>
            <p:cNvSpPr/>
            <p:nvPr/>
          </p:nvSpPr>
          <p:spPr>
            <a:xfrm>
              <a:off x="-6142279" y="2458772"/>
              <a:ext cx="5409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p:nvPr/>
          </p:nvSpPr>
          <p:spPr>
            <a:xfrm rot="1556668">
              <a:off x="-3397465" y="2730853"/>
              <a:ext cx="384000" cy="150678"/>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7" name="Shape 367"/>
            <p:cNvSpPr/>
            <p:nvPr/>
          </p:nvSpPr>
          <p:spPr>
            <a:xfrm rot="-1589100">
              <a:off x="-3398686" y="4048170"/>
              <a:ext cx="384112" cy="150532"/>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8" name="Shape 368"/>
            <p:cNvSpPr txBox="1"/>
            <p:nvPr/>
          </p:nvSpPr>
          <p:spPr>
            <a:xfrm>
              <a:off x="-4903806" y="4831234"/>
              <a:ext cx="9549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0000"/>
                  </a:solidFill>
                </a:rPr>
                <a:t>refined </a:t>
              </a:r>
              <a:endParaRPr b="1" sz="1000">
                <a:solidFill>
                  <a:srgbClr val="FF0000"/>
                </a:solidFill>
              </a:endParaRPr>
            </a:p>
            <a:p>
              <a:pPr indent="0" lvl="0" marL="0" rtl="0" algn="ctr">
                <a:spcBef>
                  <a:spcPts val="0"/>
                </a:spcBef>
                <a:spcAft>
                  <a:spcPts val="0"/>
                </a:spcAft>
                <a:buNone/>
              </a:pPr>
              <a:r>
                <a:rPr b="1" lang="en-US" sz="1000">
                  <a:solidFill>
                    <a:srgbClr val="FF0000"/>
                  </a:solidFill>
                </a:rPr>
                <a:t>result</a:t>
              </a:r>
              <a:endParaRPr b="1" sz="1000">
                <a:solidFill>
                  <a:srgbClr val="FF0000"/>
                </a:solidFill>
              </a:endParaRPr>
            </a:p>
          </p:txBody>
        </p:sp>
        <p:pic>
          <p:nvPicPr>
            <p:cNvPr id="369" name="Shape 369"/>
            <p:cNvPicPr preferRelativeResize="0"/>
            <p:nvPr/>
          </p:nvPicPr>
          <p:blipFill>
            <a:blip r:embed="rId4">
              <a:alphaModFix/>
            </a:blip>
            <a:stretch>
              <a:fillRect/>
            </a:stretch>
          </p:blipFill>
          <p:spPr>
            <a:xfrm>
              <a:off x="-10397409" y="3854580"/>
              <a:ext cx="560478" cy="1120958"/>
            </a:xfrm>
            <a:prstGeom prst="rect">
              <a:avLst/>
            </a:prstGeom>
            <a:noFill/>
            <a:ln>
              <a:noFill/>
            </a:ln>
          </p:spPr>
        </p:pic>
        <p:sp>
          <p:nvSpPr>
            <p:cNvPr id="370" name="Shape 370"/>
            <p:cNvSpPr txBox="1"/>
            <p:nvPr/>
          </p:nvSpPr>
          <p:spPr>
            <a:xfrm>
              <a:off x="-10667299" y="4890231"/>
              <a:ext cx="10920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 </a:t>
              </a:r>
              <a:endParaRPr sz="1000"/>
            </a:p>
            <a:p>
              <a:pPr indent="0" lvl="0" marL="0" rtl="0" algn="ctr">
                <a:spcBef>
                  <a:spcPts val="0"/>
                </a:spcBef>
                <a:spcAft>
                  <a:spcPts val="0"/>
                </a:spcAft>
                <a:buNone/>
              </a:pPr>
              <a:r>
                <a:rPr lang="en-US" sz="1000"/>
                <a:t>image</a:t>
              </a:r>
              <a:endParaRPr sz="1000"/>
            </a:p>
          </p:txBody>
        </p:sp>
        <p:cxnSp>
          <p:nvCxnSpPr>
            <p:cNvPr id="371" name="Shape 371"/>
            <p:cNvCxnSpPr/>
            <p:nvPr/>
          </p:nvCxnSpPr>
          <p:spPr>
            <a:xfrm>
              <a:off x="-9106467" y="4443490"/>
              <a:ext cx="0" cy="0"/>
            </a:xfrm>
            <a:prstGeom prst="straightConnector1">
              <a:avLst/>
            </a:prstGeom>
            <a:noFill/>
            <a:ln cap="flat" cmpd="sng" w="9525">
              <a:solidFill>
                <a:srgbClr val="000000"/>
              </a:solidFill>
              <a:prstDash val="solid"/>
              <a:round/>
              <a:headEnd len="med" w="med" type="none"/>
              <a:tailEnd len="med" w="med" type="none"/>
            </a:ln>
          </p:spPr>
        </p:cxnSp>
        <p:sp>
          <p:nvSpPr>
            <p:cNvPr id="351" name="Shape 351"/>
            <p:cNvSpPr txBox="1"/>
            <p:nvPr/>
          </p:nvSpPr>
          <p:spPr>
            <a:xfrm>
              <a:off x="-9564665" y="4331093"/>
              <a:ext cx="560400" cy="21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concat</a:t>
              </a:r>
              <a:endParaRPr sz="1000"/>
            </a:p>
          </p:txBody>
        </p:sp>
        <p:sp>
          <p:nvSpPr>
            <p:cNvPr id="372" name="Shape 372"/>
            <p:cNvSpPr txBox="1"/>
            <p:nvPr/>
          </p:nvSpPr>
          <p:spPr>
            <a:xfrm>
              <a:off x="-10010517" y="1568451"/>
              <a:ext cx="560400" cy="21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concat</a:t>
              </a:r>
              <a:endParaRPr sz="1000"/>
            </a:p>
          </p:txBody>
        </p:sp>
        <p:sp>
          <p:nvSpPr>
            <p:cNvPr id="373" name="Shape 373"/>
            <p:cNvSpPr txBox="1"/>
            <p:nvPr/>
          </p:nvSpPr>
          <p:spPr>
            <a:xfrm>
              <a:off x="-4595181" y="3250306"/>
              <a:ext cx="954900" cy="292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Real pair</a:t>
              </a:r>
              <a:endParaRPr sz="1200"/>
            </a:p>
          </p:txBody>
        </p:sp>
      </p:grpSp>
      <p:sp>
        <p:nvSpPr>
          <p:cNvPr id="374" name="Shape 374"/>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Method</a:t>
            </a:r>
            <a:endParaRPr/>
          </a:p>
        </p:txBody>
      </p:sp>
      <p:pic>
        <p:nvPicPr>
          <p:cNvPr id="375" name="Shape 375"/>
          <p:cNvPicPr preferRelativeResize="0"/>
          <p:nvPr/>
        </p:nvPicPr>
        <p:blipFill rotWithShape="1">
          <a:blip r:embed="rId9">
            <a:alphaModFix/>
          </a:blip>
          <a:srcRect b="0" l="0" r="0" t="0"/>
          <a:stretch/>
        </p:blipFill>
        <p:spPr>
          <a:xfrm>
            <a:off x="7248525" y="85725"/>
            <a:ext cx="1452938" cy="521948"/>
          </a:xfrm>
          <a:prstGeom prst="rect">
            <a:avLst/>
          </a:prstGeom>
          <a:noFill/>
          <a:ln>
            <a:noFill/>
          </a:ln>
        </p:spPr>
      </p:pic>
      <p:sp>
        <p:nvSpPr>
          <p:cNvPr id="376" name="Shape 376"/>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77" name="Shape 377"/>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78" name="Shape 378"/>
          <p:cNvSpPr txBox="1"/>
          <p:nvPr/>
        </p:nvSpPr>
        <p:spPr>
          <a:xfrm>
            <a:off x="274637" y="5891212"/>
            <a:ext cx="9509125" cy="1130300"/>
          </a:xfrm>
          <a:prstGeom prst="rect">
            <a:avLst/>
          </a:prstGeom>
          <a:noFill/>
          <a:ln>
            <a:noFill/>
          </a:ln>
        </p:spPr>
        <p:txBody>
          <a:bodyPr anchorCtr="0" anchor="t" bIns="45000" lIns="90000" spcFirstLastPara="1" rIns="90000" wrap="square" tIns="45000">
            <a:noAutofit/>
          </a:bodyPr>
          <a:lstStyle/>
          <a:p>
            <a:pPr indent="0" lvl="0" marL="0" rtl="0" algn="just">
              <a:lnSpc>
                <a:spcPct val="93000"/>
              </a:lnSpc>
              <a:spcBef>
                <a:spcPts val="0"/>
              </a:spcBef>
              <a:spcAft>
                <a:spcPts val="0"/>
              </a:spcAft>
              <a:buClr>
                <a:schemeClr val="dk1"/>
              </a:buClr>
              <a:buSzPts val="1800"/>
              <a:buFont typeface="Arial"/>
              <a:buNone/>
            </a:pPr>
            <a:r>
              <a:rPr lang="en-US" sz="2000"/>
              <a:t>Stage-I focuses on pose integration and generates an initial result that captures the global structure of the human.</a:t>
            </a:r>
            <a:endParaRPr sz="2000"/>
          </a:p>
        </p:txBody>
      </p:sp>
      <p:sp>
        <p:nvSpPr>
          <p:cNvPr id="379" name="Shape 379"/>
          <p:cNvSpPr/>
          <p:nvPr/>
        </p:nvSpPr>
        <p:spPr>
          <a:xfrm>
            <a:off x="5943600" y="1568450"/>
            <a:ext cx="4022700" cy="4116300"/>
          </a:xfrm>
          <a:prstGeom prst="rect">
            <a:avLst/>
          </a:prstGeom>
          <a:solidFill>
            <a:srgbClr val="FFFFFF">
              <a:alpha val="89803"/>
            </a:srgbClr>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80" name="Shape 380"/>
          <p:cNvSpPr txBox="1"/>
          <p:nvPr/>
        </p:nvSpPr>
        <p:spPr>
          <a:xfrm>
            <a:off x="288925" y="1006475"/>
            <a:ext cx="4487862" cy="479425"/>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Our Two-stage Framework</a:t>
            </a:r>
            <a:endParaRPr/>
          </a:p>
        </p:txBody>
      </p:sp>
      <p:pic>
        <p:nvPicPr>
          <p:cNvPr id="381" name="Shape 381"/>
          <p:cNvPicPr preferRelativeResize="0"/>
          <p:nvPr/>
        </p:nvPicPr>
        <p:blipFill>
          <a:blip r:embed="rId10">
            <a:alphaModFix/>
          </a:blip>
          <a:stretch>
            <a:fillRect/>
          </a:stretch>
        </p:blipFill>
        <p:spPr>
          <a:xfrm>
            <a:off x="8701475" y="43875"/>
            <a:ext cx="1323303" cy="605650"/>
          </a:xfrm>
          <a:prstGeom prst="rect">
            <a:avLst/>
          </a:prstGeom>
          <a:noFill/>
          <a:ln>
            <a:noFill/>
          </a:ln>
        </p:spPr>
      </p:pic>
      <p:grpSp>
        <p:nvGrpSpPr>
          <p:cNvPr id="382" name="Shape 382"/>
          <p:cNvGrpSpPr/>
          <p:nvPr/>
        </p:nvGrpSpPr>
        <p:grpSpPr>
          <a:xfrm>
            <a:off x="2902175" y="1895300"/>
            <a:ext cx="1222225" cy="1951004"/>
            <a:chOff x="-7982637" y="1779215"/>
            <a:chExt cx="1222225" cy="1951004"/>
          </a:xfrm>
        </p:grpSpPr>
        <p:sp>
          <p:nvSpPr>
            <p:cNvPr id="383" name="Shape 383"/>
            <p:cNvSpPr txBox="1"/>
            <p:nvPr/>
          </p:nvSpPr>
          <p:spPr>
            <a:xfrm>
              <a:off x="-7982637" y="3518419"/>
              <a:ext cx="1092000" cy="211800"/>
            </a:xfrm>
            <a:prstGeom prst="rect">
              <a:avLst/>
            </a:prstGeom>
            <a:solidFill>
              <a:srgbClr val="FFFFF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skip connection</a:t>
              </a:r>
              <a:endParaRPr sz="1000"/>
            </a:p>
          </p:txBody>
        </p:sp>
        <p:sp>
          <p:nvSpPr>
            <p:cNvPr id="384" name="Shape 384"/>
            <p:cNvSpPr txBox="1"/>
            <p:nvPr/>
          </p:nvSpPr>
          <p:spPr>
            <a:xfrm>
              <a:off x="-7903412" y="1779215"/>
              <a:ext cx="1143000" cy="238800"/>
            </a:xfrm>
            <a:prstGeom prst="rect">
              <a:avLst/>
            </a:prstGeom>
            <a:solidFill>
              <a:srgbClr val="FFFFF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skip connection</a:t>
              </a:r>
              <a:endParaRPr sz="1000"/>
            </a:p>
          </p:txBody>
        </p:sp>
      </p:grpSp>
      <p:sp>
        <p:nvSpPr>
          <p:cNvPr id="385" name="Shape 385"/>
          <p:cNvSpPr/>
          <p:nvPr/>
        </p:nvSpPr>
        <p:spPr>
          <a:xfrm>
            <a:off x="197121" y="3605212"/>
            <a:ext cx="5742000" cy="2286000"/>
          </a:xfrm>
          <a:prstGeom prst="rect">
            <a:avLst/>
          </a:prstGeom>
          <a:solidFill>
            <a:srgbClr val="FFFFFF">
              <a:alpha val="89803"/>
            </a:srgbClr>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0" name="Shape 390"/>
        <p:cNvGrpSpPr/>
        <p:nvPr/>
      </p:nvGrpSpPr>
      <p:grpSpPr>
        <a:xfrm>
          <a:off x="0" y="0"/>
          <a:ext cx="0" cy="0"/>
          <a:chOff x="0" y="0"/>
          <a:chExt cx="0" cy="0"/>
        </a:xfrm>
      </p:grpSpPr>
      <p:grpSp>
        <p:nvGrpSpPr>
          <p:cNvPr id="391" name="Shape 391"/>
          <p:cNvGrpSpPr/>
          <p:nvPr/>
        </p:nvGrpSpPr>
        <p:grpSpPr>
          <a:xfrm>
            <a:off x="217513" y="1684536"/>
            <a:ext cx="10080561" cy="3911970"/>
            <a:chOff x="-10667299" y="1568451"/>
            <a:chExt cx="10080561" cy="3911970"/>
          </a:xfrm>
        </p:grpSpPr>
        <p:sp>
          <p:nvSpPr>
            <p:cNvPr id="392" name="Shape 392"/>
            <p:cNvSpPr/>
            <p:nvPr/>
          </p:nvSpPr>
          <p:spPr>
            <a:xfrm>
              <a:off x="-9034313" y="4370856"/>
              <a:ext cx="3066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3" name="Shape 393"/>
            <p:cNvSpPr/>
            <p:nvPr/>
          </p:nvSpPr>
          <p:spPr>
            <a:xfrm>
              <a:off x="-10463489" y="1645216"/>
              <a:ext cx="1423200" cy="17079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Shape 394"/>
            <p:cNvSpPr/>
            <p:nvPr/>
          </p:nvSpPr>
          <p:spPr>
            <a:xfrm>
              <a:off x="-5785291" y="4370856"/>
              <a:ext cx="3066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p:nvPr/>
          </p:nvSpPr>
          <p:spPr>
            <a:xfrm>
              <a:off x="-4857357" y="3614294"/>
              <a:ext cx="1474500" cy="1601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p:nvPr/>
          </p:nvSpPr>
          <p:spPr>
            <a:xfrm>
              <a:off x="-4860307" y="1723456"/>
              <a:ext cx="1474500" cy="1629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p:nvPr/>
          </p:nvSpPr>
          <p:spPr>
            <a:xfrm>
              <a:off x="-3026598" y="2745984"/>
              <a:ext cx="1423200" cy="1601400"/>
            </a:xfrm>
            <a:prstGeom prst="rect">
              <a:avLst/>
            </a:prstGeom>
            <a:noFill/>
            <a:ln cap="flat" cmpd="sng" w="19050">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8" name="Shape 398"/>
            <p:cNvSpPr/>
            <p:nvPr/>
          </p:nvSpPr>
          <p:spPr>
            <a:xfrm>
              <a:off x="-8739112" y="3514498"/>
              <a:ext cx="3686100" cy="1821900"/>
            </a:xfrm>
            <a:prstGeom prst="rect">
              <a:avLst/>
            </a:prstGeom>
            <a:noFill/>
            <a:ln cap="flat" cmpd="sng" w="19050">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9" name="Shape 399"/>
            <p:cNvSpPr txBox="1"/>
            <p:nvPr/>
          </p:nvSpPr>
          <p:spPr>
            <a:xfrm>
              <a:off x="-9853567" y="2943911"/>
              <a:ext cx="865200" cy="4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Target</a:t>
              </a:r>
              <a:endParaRPr sz="1000"/>
            </a:p>
            <a:p>
              <a:pPr indent="0" lvl="0" marL="0" rtl="0" algn="ctr">
                <a:spcBef>
                  <a:spcPts val="0"/>
                </a:spcBef>
                <a:spcAft>
                  <a:spcPts val="0"/>
                </a:spcAft>
                <a:buNone/>
              </a:pPr>
              <a:r>
                <a:rPr lang="en-US" sz="1000"/>
                <a:t>pose</a:t>
              </a:r>
              <a:endParaRPr sz="1000"/>
            </a:p>
          </p:txBody>
        </p:sp>
        <p:sp>
          <p:nvSpPr>
            <p:cNvPr id="400" name="Shape 400"/>
            <p:cNvSpPr txBox="1"/>
            <p:nvPr/>
          </p:nvSpPr>
          <p:spPr>
            <a:xfrm>
              <a:off x="-10657037" y="2948538"/>
              <a:ext cx="1092000" cy="2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 </a:t>
              </a:r>
              <a:endParaRPr sz="1000"/>
            </a:p>
            <a:p>
              <a:pPr indent="0" lvl="0" marL="0" rtl="0" algn="ctr">
                <a:spcBef>
                  <a:spcPts val="0"/>
                </a:spcBef>
                <a:spcAft>
                  <a:spcPts val="0"/>
                </a:spcAft>
                <a:buNone/>
              </a:pPr>
              <a:r>
                <a:rPr lang="en-US" sz="1000"/>
                <a:t>image</a:t>
              </a:r>
              <a:endParaRPr sz="1000"/>
            </a:p>
          </p:txBody>
        </p:sp>
        <p:sp>
          <p:nvSpPr>
            <p:cNvPr id="401" name="Shape 401"/>
            <p:cNvSpPr/>
            <p:nvPr/>
          </p:nvSpPr>
          <p:spPr>
            <a:xfrm>
              <a:off x="-8644440" y="1664477"/>
              <a:ext cx="2503800" cy="1473300"/>
            </a:xfrm>
            <a:prstGeom prst="rect">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Shape 402"/>
            <p:cNvSpPr txBox="1"/>
            <p:nvPr/>
          </p:nvSpPr>
          <p:spPr>
            <a:xfrm>
              <a:off x="-5807755" y="1697954"/>
              <a:ext cx="9549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0000"/>
                  </a:solidFill>
                </a:rPr>
                <a:t>coarse</a:t>
              </a:r>
              <a:endParaRPr b="1" sz="1000">
                <a:solidFill>
                  <a:srgbClr val="FF0000"/>
                </a:solidFill>
              </a:endParaRPr>
            </a:p>
            <a:p>
              <a:pPr indent="0" lvl="0" marL="0" rtl="0" algn="ctr">
                <a:spcBef>
                  <a:spcPts val="0"/>
                </a:spcBef>
                <a:spcAft>
                  <a:spcPts val="0"/>
                </a:spcAft>
                <a:buNone/>
              </a:pPr>
              <a:r>
                <a:rPr b="1" lang="en-US" sz="1000">
                  <a:solidFill>
                    <a:srgbClr val="FF0000"/>
                  </a:solidFill>
                </a:rPr>
                <a:t>result</a:t>
              </a:r>
              <a:endParaRPr b="1" sz="1000">
                <a:solidFill>
                  <a:srgbClr val="FF0000"/>
                </a:solidFill>
              </a:endParaRPr>
            </a:p>
          </p:txBody>
        </p:sp>
        <p:sp>
          <p:nvSpPr>
            <p:cNvPr id="403" name="Shape 403"/>
            <p:cNvSpPr/>
            <p:nvPr/>
          </p:nvSpPr>
          <p:spPr>
            <a:xfrm>
              <a:off x="-6396203" y="4370856"/>
              <a:ext cx="2022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Shape 404"/>
            <p:cNvSpPr/>
            <p:nvPr/>
          </p:nvSpPr>
          <p:spPr>
            <a:xfrm>
              <a:off x="-2956605" y="4107700"/>
              <a:ext cx="1323300" cy="40530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imes New Roman"/>
                  <a:ea typeface="Times New Roman"/>
                  <a:cs typeface="Times New Roman"/>
                  <a:sym typeface="Times New Roman"/>
                </a:rPr>
                <a:t>Discriminator (D) at Stage-II</a:t>
              </a:r>
              <a:endParaRPr sz="1200">
                <a:latin typeface="Times New Roman"/>
                <a:ea typeface="Times New Roman"/>
                <a:cs typeface="Times New Roman"/>
                <a:sym typeface="Times New Roman"/>
              </a:endParaRPr>
            </a:p>
          </p:txBody>
        </p:sp>
        <p:sp>
          <p:nvSpPr>
            <p:cNvPr id="405" name="Shape 405"/>
            <p:cNvSpPr txBox="1"/>
            <p:nvPr/>
          </p:nvSpPr>
          <p:spPr>
            <a:xfrm>
              <a:off x="-4293837" y="4734610"/>
              <a:ext cx="9549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a:t>
              </a:r>
              <a:endParaRPr sz="1000"/>
            </a:p>
            <a:p>
              <a:pPr indent="0" lvl="0" marL="0" rtl="0" algn="ctr">
                <a:spcBef>
                  <a:spcPts val="0"/>
                </a:spcBef>
                <a:spcAft>
                  <a:spcPts val="0"/>
                </a:spcAft>
                <a:buNone/>
              </a:pPr>
              <a:r>
                <a:rPr lang="en-US" sz="1000"/>
                <a:t>image</a:t>
              </a:r>
              <a:endParaRPr sz="1000"/>
            </a:p>
          </p:txBody>
        </p:sp>
        <p:sp>
          <p:nvSpPr>
            <p:cNvPr id="406" name="Shape 406"/>
            <p:cNvSpPr txBox="1"/>
            <p:nvPr/>
          </p:nvSpPr>
          <p:spPr>
            <a:xfrm>
              <a:off x="-4293869" y="2839999"/>
              <a:ext cx="954900" cy="2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a:t>
              </a:r>
              <a:endParaRPr sz="1000"/>
            </a:p>
            <a:p>
              <a:pPr indent="0" lvl="0" marL="0" rtl="0" algn="ctr">
                <a:spcBef>
                  <a:spcPts val="0"/>
                </a:spcBef>
                <a:spcAft>
                  <a:spcPts val="0"/>
                </a:spcAft>
                <a:buNone/>
              </a:pPr>
              <a:r>
                <a:rPr lang="en-US" sz="1000"/>
                <a:t>image</a:t>
              </a:r>
              <a:endParaRPr sz="1000"/>
            </a:p>
          </p:txBody>
        </p:sp>
        <p:sp>
          <p:nvSpPr>
            <p:cNvPr id="407" name="Shape 407"/>
            <p:cNvSpPr txBox="1"/>
            <p:nvPr/>
          </p:nvSpPr>
          <p:spPr>
            <a:xfrm>
              <a:off x="-4724548" y="2839999"/>
              <a:ext cx="540900" cy="4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Target</a:t>
              </a:r>
              <a:endParaRPr sz="1000"/>
            </a:p>
            <a:p>
              <a:pPr indent="0" lvl="0" marL="0" rtl="0" algn="ctr">
                <a:spcBef>
                  <a:spcPts val="0"/>
                </a:spcBef>
                <a:spcAft>
                  <a:spcPts val="0"/>
                </a:spcAft>
                <a:buNone/>
              </a:pPr>
              <a:r>
                <a:rPr lang="en-US" sz="1000"/>
                <a:t>image</a:t>
              </a:r>
              <a:endParaRPr sz="1000"/>
            </a:p>
          </p:txBody>
        </p:sp>
        <p:sp>
          <p:nvSpPr>
            <p:cNvPr id="408" name="Shape 408"/>
            <p:cNvSpPr/>
            <p:nvPr/>
          </p:nvSpPr>
          <p:spPr>
            <a:xfrm>
              <a:off x="-2852954" y="2839431"/>
              <a:ext cx="380700" cy="1191300"/>
            </a:xfrm>
            <a:prstGeom prst="cube">
              <a:avLst>
                <a:gd fmla="val 7352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09" name="Shape 409"/>
            <p:cNvSpPr/>
            <p:nvPr/>
          </p:nvSpPr>
          <p:spPr>
            <a:xfrm>
              <a:off x="-2573460" y="3020660"/>
              <a:ext cx="306600" cy="828600"/>
            </a:xfrm>
            <a:prstGeom prst="cube">
              <a:avLst>
                <a:gd fmla="val 53848"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10" name="Shape 410"/>
            <p:cNvSpPr txBox="1"/>
            <p:nvPr/>
          </p:nvSpPr>
          <p:spPr>
            <a:xfrm>
              <a:off x="-4595181" y="5142963"/>
              <a:ext cx="954900" cy="292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Fake pair</a:t>
              </a:r>
              <a:endParaRPr sz="1200"/>
            </a:p>
          </p:txBody>
        </p:sp>
        <p:sp>
          <p:nvSpPr>
            <p:cNvPr id="411" name="Shape 411"/>
            <p:cNvSpPr/>
            <p:nvPr/>
          </p:nvSpPr>
          <p:spPr>
            <a:xfrm>
              <a:off x="-2300597" y="3103956"/>
              <a:ext cx="349800" cy="6621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12" name="Shape 412"/>
            <p:cNvSpPr/>
            <p:nvPr/>
          </p:nvSpPr>
          <p:spPr>
            <a:xfrm>
              <a:off x="-1986707" y="3323129"/>
              <a:ext cx="261600" cy="261600"/>
            </a:xfrm>
            <a:prstGeom prst="cube">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Shape 413"/>
            <p:cNvSpPr/>
            <p:nvPr/>
          </p:nvSpPr>
          <p:spPr>
            <a:xfrm>
              <a:off x="-6414048" y="2302888"/>
              <a:ext cx="202200" cy="84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8357150" y="2992400"/>
              <a:ext cx="1830600" cy="2916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imes New Roman"/>
                  <a:ea typeface="Times New Roman"/>
                  <a:cs typeface="Times New Roman"/>
                  <a:sym typeface="Times New Roman"/>
                </a:rPr>
                <a:t>Generator at Stage-I (G1)</a:t>
              </a:r>
              <a:endParaRPr sz="1200">
                <a:latin typeface="Times New Roman"/>
                <a:ea typeface="Times New Roman"/>
                <a:cs typeface="Times New Roman"/>
                <a:sym typeface="Times New Roman"/>
              </a:endParaRPr>
            </a:p>
          </p:txBody>
        </p:sp>
        <p:sp>
          <p:nvSpPr>
            <p:cNvPr id="415" name="Shape 415"/>
            <p:cNvSpPr/>
            <p:nvPr/>
          </p:nvSpPr>
          <p:spPr>
            <a:xfrm>
              <a:off x="-8623182" y="2193161"/>
              <a:ext cx="390300" cy="8205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16" name="Shape 416"/>
            <p:cNvSpPr/>
            <p:nvPr/>
          </p:nvSpPr>
          <p:spPr>
            <a:xfrm>
              <a:off x="-8034297" y="2307728"/>
              <a:ext cx="369000" cy="591300"/>
            </a:xfrm>
            <a:prstGeom prst="cube">
              <a:avLst>
                <a:gd fmla="val 4040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p:nvPr/>
          </p:nvSpPr>
          <p:spPr>
            <a:xfrm>
              <a:off x="-7143684" y="2307728"/>
              <a:ext cx="369000" cy="591300"/>
            </a:xfrm>
            <a:prstGeom prst="cube">
              <a:avLst>
                <a:gd fmla="val 4040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p:nvPr/>
          </p:nvSpPr>
          <p:spPr>
            <a:xfrm>
              <a:off x="-6575859" y="2193161"/>
              <a:ext cx="390300" cy="8205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cxnSp>
          <p:nvCxnSpPr>
            <p:cNvPr id="419" name="Shape 419"/>
            <p:cNvCxnSpPr>
              <a:stCxn id="415" idx="0"/>
              <a:endCxn id="418" idx="0"/>
            </p:cNvCxnSpPr>
            <p:nvPr/>
          </p:nvCxnSpPr>
          <p:spPr>
            <a:xfrm flipH="1" rot="-5400000">
              <a:off x="-7308580" y="1169861"/>
              <a:ext cx="600" cy="2047200"/>
            </a:xfrm>
            <a:prstGeom prst="bentConnector3">
              <a:avLst>
                <a:gd fmla="val -39687500" name="adj1"/>
              </a:avLst>
            </a:prstGeom>
            <a:noFill/>
            <a:ln cap="flat" cmpd="sng" w="19050">
              <a:solidFill>
                <a:srgbClr val="000000"/>
              </a:solidFill>
              <a:prstDash val="solid"/>
              <a:round/>
              <a:headEnd len="med" w="med" type="none"/>
              <a:tailEnd len="med" w="med" type="triangle"/>
            </a:ln>
          </p:spPr>
        </p:cxnSp>
        <p:cxnSp>
          <p:nvCxnSpPr>
            <p:cNvPr id="420" name="Shape 420"/>
            <p:cNvCxnSpPr>
              <a:stCxn id="416" idx="0"/>
              <a:endCxn id="417" idx="0"/>
            </p:cNvCxnSpPr>
            <p:nvPr/>
          </p:nvCxnSpPr>
          <p:spPr>
            <a:xfrm flipH="1" rot="-5400000">
              <a:off x="-7330196" y="1862678"/>
              <a:ext cx="600" cy="890700"/>
            </a:xfrm>
            <a:prstGeom prst="bentConnector3">
              <a:avLst>
                <a:gd fmla="val -39687500" name="adj1"/>
              </a:avLst>
            </a:prstGeom>
            <a:noFill/>
            <a:ln cap="flat" cmpd="sng" w="19050">
              <a:solidFill>
                <a:srgbClr val="000000"/>
              </a:solidFill>
              <a:prstDash val="solid"/>
              <a:round/>
              <a:headEnd len="med" w="med" type="none"/>
              <a:tailEnd len="med" w="med" type="triangle"/>
            </a:ln>
          </p:spPr>
        </p:cxnSp>
        <p:sp>
          <p:nvSpPr>
            <p:cNvPr id="421" name="Shape 421"/>
            <p:cNvSpPr/>
            <p:nvPr/>
          </p:nvSpPr>
          <p:spPr>
            <a:xfrm>
              <a:off x="-7660805" y="2346918"/>
              <a:ext cx="512700" cy="512700"/>
            </a:xfrm>
            <a:prstGeom prst="cube">
              <a:avLst>
                <a:gd fmla="val 81014"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422" name="Shape 422"/>
            <p:cNvSpPr txBox="1"/>
            <p:nvPr/>
          </p:nvSpPr>
          <p:spPr>
            <a:xfrm>
              <a:off x="-8411128" y="2251792"/>
              <a:ext cx="7392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t>
              </a:r>
              <a:endParaRPr sz="2400"/>
            </a:p>
          </p:txBody>
        </p:sp>
        <p:sp>
          <p:nvSpPr>
            <p:cNvPr id="423" name="Shape 423"/>
            <p:cNvSpPr txBox="1"/>
            <p:nvPr/>
          </p:nvSpPr>
          <p:spPr>
            <a:xfrm>
              <a:off x="-6944007" y="2251792"/>
              <a:ext cx="7392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t>
              </a:r>
              <a:endParaRPr sz="2400"/>
            </a:p>
          </p:txBody>
        </p:sp>
        <p:sp>
          <p:nvSpPr>
            <p:cNvPr id="424" name="Shape 424"/>
            <p:cNvSpPr/>
            <p:nvPr/>
          </p:nvSpPr>
          <p:spPr>
            <a:xfrm>
              <a:off x="-8005428" y="5144121"/>
              <a:ext cx="1983600" cy="33630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imes New Roman"/>
                  <a:ea typeface="Times New Roman"/>
                  <a:cs typeface="Times New Roman"/>
                  <a:sym typeface="Times New Roman"/>
                </a:rPr>
                <a:t>Generator at Stage-II (G2)</a:t>
              </a:r>
              <a:endParaRPr sz="1200">
                <a:latin typeface="Times New Roman"/>
                <a:ea typeface="Times New Roman"/>
                <a:cs typeface="Times New Roman"/>
                <a:sym typeface="Times New Roman"/>
              </a:endParaRPr>
            </a:p>
          </p:txBody>
        </p:sp>
        <p:sp>
          <p:nvSpPr>
            <p:cNvPr id="425" name="Shape 425"/>
            <p:cNvSpPr/>
            <p:nvPr/>
          </p:nvSpPr>
          <p:spPr>
            <a:xfrm>
              <a:off x="-1591258" y="3363875"/>
              <a:ext cx="181200" cy="1506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6" name="Shape 426"/>
            <p:cNvSpPr/>
            <p:nvPr/>
          </p:nvSpPr>
          <p:spPr>
            <a:xfrm>
              <a:off x="-8674460" y="3850581"/>
              <a:ext cx="380700" cy="1191300"/>
            </a:xfrm>
            <a:prstGeom prst="cube">
              <a:avLst>
                <a:gd fmla="val 7352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8352511" y="4031810"/>
              <a:ext cx="306600" cy="828600"/>
            </a:xfrm>
            <a:prstGeom prst="cube">
              <a:avLst>
                <a:gd fmla="val 53848"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8079648" y="4115106"/>
              <a:ext cx="349800" cy="6621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7450821" y="4115106"/>
              <a:ext cx="349800" cy="662100"/>
            </a:xfrm>
            <a:prstGeom prst="cube">
              <a:avLst>
                <a:gd fmla="val 49271"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p:nvPr/>
          </p:nvSpPr>
          <p:spPr>
            <a:xfrm>
              <a:off x="-7125604" y="4031810"/>
              <a:ext cx="306600" cy="828600"/>
            </a:xfrm>
            <a:prstGeom prst="cube">
              <a:avLst>
                <a:gd fmla="val 53848"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p:nvPr/>
          </p:nvSpPr>
          <p:spPr>
            <a:xfrm>
              <a:off x="-6843770" y="3850581"/>
              <a:ext cx="380700" cy="1191300"/>
            </a:xfrm>
            <a:prstGeom prst="cube">
              <a:avLst>
                <a:gd fmla="val 73527" name="adj"/>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t/>
              </a:r>
              <a:endParaRPr/>
            </a:p>
          </p:txBody>
        </p:sp>
        <p:cxnSp>
          <p:nvCxnSpPr>
            <p:cNvPr id="432" name="Shape 432"/>
            <p:cNvCxnSpPr>
              <a:stCxn id="427" idx="0"/>
              <a:endCxn id="430" idx="0"/>
            </p:cNvCxnSpPr>
            <p:nvPr/>
          </p:nvCxnSpPr>
          <p:spPr>
            <a:xfrm flipH="1" rot="-5400000">
              <a:off x="-7503462" y="3418610"/>
              <a:ext cx="600" cy="1227000"/>
            </a:xfrm>
            <a:prstGeom prst="bentConnector3">
              <a:avLst>
                <a:gd fmla="val -39687500" name="adj1"/>
              </a:avLst>
            </a:prstGeom>
            <a:noFill/>
            <a:ln cap="flat" cmpd="sng" w="19050">
              <a:solidFill>
                <a:srgbClr val="000000"/>
              </a:solidFill>
              <a:prstDash val="solid"/>
              <a:round/>
              <a:headEnd len="med" w="med" type="none"/>
              <a:tailEnd len="med" w="med" type="triangle"/>
            </a:ln>
          </p:spPr>
        </p:cxnSp>
        <p:cxnSp>
          <p:nvCxnSpPr>
            <p:cNvPr id="433" name="Shape 433"/>
            <p:cNvCxnSpPr>
              <a:stCxn id="428" idx="0"/>
              <a:endCxn id="429" idx="0"/>
            </p:cNvCxnSpPr>
            <p:nvPr/>
          </p:nvCxnSpPr>
          <p:spPr>
            <a:xfrm flipH="1" rot="-5400000">
              <a:off x="-7504473" y="3801006"/>
              <a:ext cx="600" cy="628800"/>
            </a:xfrm>
            <a:prstGeom prst="bentConnector3">
              <a:avLst>
                <a:gd fmla="val -39687500" name="adj1"/>
              </a:avLst>
            </a:prstGeom>
            <a:noFill/>
            <a:ln cap="flat" cmpd="sng" w="19050">
              <a:solidFill>
                <a:srgbClr val="000000"/>
              </a:solidFill>
              <a:prstDash val="solid"/>
              <a:round/>
              <a:headEnd len="med" w="med" type="none"/>
              <a:tailEnd len="med" w="med" type="triangle"/>
            </a:ln>
          </p:spPr>
        </p:cxnSp>
        <p:sp>
          <p:nvSpPr>
            <p:cNvPr id="434" name="Shape 434"/>
            <p:cNvSpPr/>
            <p:nvPr/>
          </p:nvSpPr>
          <p:spPr>
            <a:xfrm>
              <a:off x="-7716227" y="4334279"/>
              <a:ext cx="261600" cy="261600"/>
            </a:xfrm>
            <a:prstGeom prst="cube">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5" name="Shape 435"/>
            <p:cNvCxnSpPr>
              <a:stCxn id="426" idx="0"/>
              <a:endCxn id="431" idx="0"/>
            </p:cNvCxnSpPr>
            <p:nvPr/>
          </p:nvCxnSpPr>
          <p:spPr>
            <a:xfrm flipH="1" rot="-5400000">
              <a:off x="-7429151" y="2935581"/>
              <a:ext cx="600" cy="1830600"/>
            </a:xfrm>
            <a:prstGeom prst="bentConnector3">
              <a:avLst>
                <a:gd fmla="val -39687500" name="adj1"/>
              </a:avLst>
            </a:prstGeom>
            <a:noFill/>
            <a:ln cap="flat" cmpd="sng" w="19050">
              <a:solidFill>
                <a:srgbClr val="000000"/>
              </a:solidFill>
              <a:prstDash val="solid"/>
              <a:round/>
              <a:headEnd len="med" w="med" type="none"/>
              <a:tailEnd len="med" w="med" type="triangle"/>
            </a:ln>
          </p:spPr>
        </p:cxnSp>
        <p:sp>
          <p:nvSpPr>
            <p:cNvPr id="436" name="Shape 436"/>
            <p:cNvSpPr/>
            <p:nvPr/>
          </p:nvSpPr>
          <p:spPr>
            <a:xfrm>
              <a:off x="-5463926" y="4306206"/>
              <a:ext cx="261600" cy="2616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7" name="Shape 437"/>
            <p:cNvCxnSpPr>
              <a:stCxn id="436" idx="2"/>
              <a:endCxn id="436" idx="6"/>
            </p:cNvCxnSpPr>
            <p:nvPr/>
          </p:nvCxnSpPr>
          <p:spPr>
            <a:xfrm>
              <a:off x="-5463926" y="4437006"/>
              <a:ext cx="261600" cy="0"/>
            </a:xfrm>
            <a:prstGeom prst="straightConnector1">
              <a:avLst/>
            </a:prstGeom>
            <a:noFill/>
            <a:ln cap="flat" cmpd="sng" w="38100">
              <a:solidFill>
                <a:srgbClr val="000000"/>
              </a:solidFill>
              <a:prstDash val="solid"/>
              <a:round/>
              <a:headEnd len="med" w="med" type="none"/>
              <a:tailEnd len="med" w="med" type="none"/>
            </a:ln>
          </p:spPr>
        </p:cxnSp>
        <p:cxnSp>
          <p:nvCxnSpPr>
            <p:cNvPr id="438" name="Shape 438"/>
            <p:cNvCxnSpPr>
              <a:stCxn id="436" idx="0"/>
              <a:endCxn id="436" idx="4"/>
            </p:cNvCxnSpPr>
            <p:nvPr/>
          </p:nvCxnSpPr>
          <p:spPr>
            <a:xfrm>
              <a:off x="-5333126" y="4306206"/>
              <a:ext cx="0" cy="261600"/>
            </a:xfrm>
            <a:prstGeom prst="straightConnector1">
              <a:avLst/>
            </a:prstGeom>
            <a:noFill/>
            <a:ln cap="flat" cmpd="sng" w="38100">
              <a:solidFill>
                <a:srgbClr val="000000"/>
              </a:solidFill>
              <a:prstDash val="solid"/>
              <a:round/>
              <a:headEnd len="med" w="med" type="none"/>
              <a:tailEnd len="med" w="med" type="none"/>
            </a:ln>
          </p:spPr>
        </p:cxnSp>
        <p:cxnSp>
          <p:nvCxnSpPr>
            <p:cNvPr id="439" name="Shape 439"/>
            <p:cNvCxnSpPr>
              <a:stCxn id="440" idx="2"/>
              <a:endCxn id="441" idx="0"/>
            </p:cNvCxnSpPr>
            <p:nvPr/>
          </p:nvCxnSpPr>
          <p:spPr>
            <a:xfrm rot="5400000">
              <a:off x="-7917348" y="1746988"/>
              <a:ext cx="1216800" cy="3951300"/>
            </a:xfrm>
            <a:prstGeom prst="bentConnector3">
              <a:avLst>
                <a:gd fmla="val 24267" name="adj1"/>
              </a:avLst>
            </a:prstGeom>
            <a:noFill/>
            <a:ln cap="flat" cmpd="sng" w="38100">
              <a:solidFill>
                <a:srgbClr val="000000"/>
              </a:solidFill>
              <a:prstDash val="solid"/>
              <a:round/>
              <a:headEnd len="med" w="med" type="none"/>
              <a:tailEnd len="med" w="med" type="triangle"/>
            </a:ln>
          </p:spPr>
        </p:cxnSp>
        <p:cxnSp>
          <p:nvCxnSpPr>
            <p:cNvPr id="442" name="Shape 442"/>
            <p:cNvCxnSpPr>
              <a:stCxn id="436" idx="0"/>
              <a:endCxn id="440" idx="2"/>
            </p:cNvCxnSpPr>
            <p:nvPr/>
          </p:nvCxnSpPr>
          <p:spPr>
            <a:xfrm rot="10800000">
              <a:off x="-5333426" y="3114306"/>
              <a:ext cx="300" cy="1191900"/>
            </a:xfrm>
            <a:prstGeom prst="straightConnector1">
              <a:avLst/>
            </a:prstGeom>
            <a:noFill/>
            <a:ln cap="flat" cmpd="sng" w="38100">
              <a:solidFill>
                <a:srgbClr val="000000"/>
              </a:solidFill>
              <a:prstDash val="solid"/>
              <a:round/>
              <a:headEnd len="med" w="med" type="triangle"/>
              <a:tailEnd len="med" w="med" type="none"/>
            </a:ln>
          </p:spPr>
        </p:cxnSp>
        <p:sp>
          <p:nvSpPr>
            <p:cNvPr id="443" name="Shape 443"/>
            <p:cNvSpPr txBox="1"/>
            <p:nvPr/>
          </p:nvSpPr>
          <p:spPr>
            <a:xfrm>
              <a:off x="-1856339" y="3128763"/>
              <a:ext cx="1269600" cy="66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
                <a:t>Real</a:t>
              </a:r>
              <a:endParaRPr b="1" sz="1200"/>
            </a:p>
            <a:p>
              <a:pPr indent="0" lvl="0" marL="0" rtl="0" algn="ctr">
                <a:spcBef>
                  <a:spcPts val="0"/>
                </a:spcBef>
                <a:spcAft>
                  <a:spcPts val="0"/>
                </a:spcAft>
                <a:buNone/>
              </a:pPr>
              <a:r>
                <a:rPr b="1" lang="en-US" sz="1200"/>
                <a:t>or</a:t>
              </a:r>
              <a:endParaRPr b="1" sz="1200"/>
            </a:p>
            <a:p>
              <a:pPr indent="0" lvl="0" marL="0" rtl="0" algn="ctr">
                <a:spcBef>
                  <a:spcPts val="0"/>
                </a:spcBef>
                <a:spcAft>
                  <a:spcPts val="0"/>
                </a:spcAft>
                <a:buNone/>
              </a:pPr>
              <a:r>
                <a:rPr b="1" lang="en-US" sz="1200"/>
                <a:t>Fake</a:t>
              </a:r>
              <a:endParaRPr b="1" sz="1200"/>
            </a:p>
          </p:txBody>
        </p:sp>
        <p:pic>
          <p:nvPicPr>
            <p:cNvPr id="444" name="Shape 444"/>
            <p:cNvPicPr preferRelativeResize="0"/>
            <p:nvPr/>
          </p:nvPicPr>
          <p:blipFill>
            <a:blip r:embed="rId3">
              <a:alphaModFix/>
            </a:blip>
            <a:stretch>
              <a:fillRect/>
            </a:stretch>
          </p:blipFill>
          <p:spPr>
            <a:xfrm>
              <a:off x="-4730819" y="3672703"/>
              <a:ext cx="560478" cy="1120958"/>
            </a:xfrm>
            <a:prstGeom prst="rect">
              <a:avLst/>
            </a:prstGeom>
            <a:noFill/>
            <a:ln>
              <a:noFill/>
            </a:ln>
          </p:spPr>
        </p:pic>
        <p:pic>
          <p:nvPicPr>
            <p:cNvPr id="445" name="Shape 445"/>
            <p:cNvPicPr preferRelativeResize="0"/>
            <p:nvPr/>
          </p:nvPicPr>
          <p:blipFill>
            <a:blip r:embed="rId4">
              <a:alphaModFix/>
            </a:blip>
            <a:stretch>
              <a:fillRect/>
            </a:stretch>
          </p:blipFill>
          <p:spPr>
            <a:xfrm>
              <a:off x="-4068407" y="3672701"/>
              <a:ext cx="560478" cy="1120958"/>
            </a:xfrm>
            <a:prstGeom prst="rect">
              <a:avLst/>
            </a:prstGeom>
            <a:noFill/>
            <a:ln>
              <a:noFill/>
            </a:ln>
          </p:spPr>
        </p:pic>
        <p:pic>
          <p:nvPicPr>
            <p:cNvPr id="446" name="Shape 446"/>
            <p:cNvPicPr preferRelativeResize="0"/>
            <p:nvPr/>
          </p:nvPicPr>
          <p:blipFill>
            <a:blip r:embed="rId5">
              <a:alphaModFix/>
            </a:blip>
            <a:stretch>
              <a:fillRect/>
            </a:stretch>
          </p:blipFill>
          <p:spPr>
            <a:xfrm>
              <a:off x="-4740056" y="1793019"/>
              <a:ext cx="560478" cy="1120958"/>
            </a:xfrm>
            <a:prstGeom prst="rect">
              <a:avLst/>
            </a:prstGeom>
            <a:noFill/>
            <a:ln>
              <a:noFill/>
            </a:ln>
          </p:spPr>
        </p:pic>
        <p:pic>
          <p:nvPicPr>
            <p:cNvPr id="447" name="Shape 447"/>
            <p:cNvPicPr preferRelativeResize="0"/>
            <p:nvPr/>
          </p:nvPicPr>
          <p:blipFill>
            <a:blip r:embed="rId6">
              <a:alphaModFix/>
            </a:blip>
            <a:stretch>
              <a:fillRect/>
            </a:stretch>
          </p:blipFill>
          <p:spPr>
            <a:xfrm>
              <a:off x="-9690432" y="1876923"/>
              <a:ext cx="560478" cy="1120958"/>
            </a:xfrm>
            <a:prstGeom prst="rect">
              <a:avLst/>
            </a:prstGeom>
            <a:noFill/>
            <a:ln>
              <a:noFill/>
            </a:ln>
          </p:spPr>
        </p:pic>
        <p:pic>
          <p:nvPicPr>
            <p:cNvPr id="440" name="Shape 440"/>
            <p:cNvPicPr preferRelativeResize="0"/>
            <p:nvPr/>
          </p:nvPicPr>
          <p:blipFill>
            <a:blip r:embed="rId7">
              <a:alphaModFix/>
            </a:blip>
            <a:stretch>
              <a:fillRect/>
            </a:stretch>
          </p:blipFill>
          <p:spPr>
            <a:xfrm>
              <a:off x="-5613537" y="1993280"/>
              <a:ext cx="560478" cy="1120958"/>
            </a:xfrm>
            <a:prstGeom prst="rect">
              <a:avLst/>
            </a:prstGeom>
            <a:noFill/>
            <a:ln>
              <a:noFill/>
            </a:ln>
          </p:spPr>
        </p:pic>
        <p:pic>
          <p:nvPicPr>
            <p:cNvPr id="448" name="Shape 448"/>
            <p:cNvPicPr preferRelativeResize="0"/>
            <p:nvPr/>
          </p:nvPicPr>
          <p:blipFill>
            <a:blip r:embed="rId4">
              <a:alphaModFix/>
            </a:blip>
            <a:stretch>
              <a:fillRect/>
            </a:stretch>
          </p:blipFill>
          <p:spPr>
            <a:xfrm>
              <a:off x="-4078453" y="1778905"/>
              <a:ext cx="560478" cy="1120958"/>
            </a:xfrm>
            <a:prstGeom prst="rect">
              <a:avLst/>
            </a:prstGeom>
            <a:noFill/>
            <a:ln>
              <a:noFill/>
            </a:ln>
          </p:spPr>
        </p:pic>
        <p:pic>
          <p:nvPicPr>
            <p:cNvPr id="449" name="Shape 449"/>
            <p:cNvPicPr preferRelativeResize="0"/>
            <p:nvPr/>
          </p:nvPicPr>
          <p:blipFill>
            <a:blip r:embed="rId4">
              <a:alphaModFix/>
            </a:blip>
            <a:stretch>
              <a:fillRect/>
            </a:stretch>
          </p:blipFill>
          <p:spPr>
            <a:xfrm>
              <a:off x="-10346907" y="1876920"/>
              <a:ext cx="560478" cy="1120958"/>
            </a:xfrm>
            <a:prstGeom prst="rect">
              <a:avLst/>
            </a:prstGeom>
            <a:noFill/>
            <a:ln>
              <a:noFill/>
            </a:ln>
          </p:spPr>
        </p:pic>
        <p:sp>
          <p:nvSpPr>
            <p:cNvPr id="450" name="Shape 450"/>
            <p:cNvSpPr txBox="1"/>
            <p:nvPr/>
          </p:nvSpPr>
          <p:spPr>
            <a:xfrm>
              <a:off x="-6348737" y="3510170"/>
              <a:ext cx="8310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FF0000"/>
                  </a:solidFill>
                </a:rPr>
                <a:t>difference map</a:t>
              </a:r>
              <a:endParaRPr b="1" sz="1000">
                <a:solidFill>
                  <a:srgbClr val="FF0000"/>
                </a:solidFill>
              </a:endParaRPr>
            </a:p>
          </p:txBody>
        </p:sp>
        <p:pic>
          <p:nvPicPr>
            <p:cNvPr id="451" name="Shape 451"/>
            <p:cNvPicPr preferRelativeResize="0"/>
            <p:nvPr/>
          </p:nvPicPr>
          <p:blipFill>
            <a:blip r:embed="rId8">
              <a:alphaModFix/>
            </a:blip>
            <a:stretch>
              <a:fillRect/>
            </a:stretch>
          </p:blipFill>
          <p:spPr>
            <a:xfrm>
              <a:off x="-6192576" y="3924315"/>
              <a:ext cx="540758" cy="1081518"/>
            </a:xfrm>
            <a:prstGeom prst="rect">
              <a:avLst/>
            </a:prstGeom>
            <a:noFill/>
            <a:ln>
              <a:noFill/>
            </a:ln>
          </p:spPr>
        </p:pic>
        <p:sp>
          <p:nvSpPr>
            <p:cNvPr id="452" name="Shape 452"/>
            <p:cNvSpPr/>
            <p:nvPr/>
          </p:nvSpPr>
          <p:spPr>
            <a:xfrm>
              <a:off x="-5189499" y="4361697"/>
              <a:ext cx="4650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Shape 453"/>
            <p:cNvSpPr/>
            <p:nvPr/>
          </p:nvSpPr>
          <p:spPr>
            <a:xfrm>
              <a:off x="-9033952" y="2407521"/>
              <a:ext cx="380700" cy="261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4" name="Shape 454"/>
            <p:cNvSpPr/>
            <p:nvPr/>
          </p:nvSpPr>
          <p:spPr>
            <a:xfrm>
              <a:off x="-9835691" y="4370856"/>
              <a:ext cx="2616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p:nvPr/>
          </p:nvSpPr>
          <p:spPr>
            <a:xfrm>
              <a:off x="-6142279" y="2458772"/>
              <a:ext cx="540900" cy="150600"/>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rot="1556668">
              <a:off x="-3397465" y="2730853"/>
              <a:ext cx="384000" cy="150678"/>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Shape 457"/>
            <p:cNvSpPr/>
            <p:nvPr/>
          </p:nvSpPr>
          <p:spPr>
            <a:xfrm rot="-1589100">
              <a:off x="-3398686" y="4048170"/>
              <a:ext cx="384112" cy="150532"/>
            </a:xfrm>
            <a:prstGeom prst="rightArrow">
              <a:avLst>
                <a:gd fmla="val 25088" name="adj1"/>
                <a:gd fmla="val 57935"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Shape 458"/>
            <p:cNvSpPr txBox="1"/>
            <p:nvPr/>
          </p:nvSpPr>
          <p:spPr>
            <a:xfrm>
              <a:off x="-4903806" y="4831234"/>
              <a:ext cx="9549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0000"/>
                  </a:solidFill>
                </a:rPr>
                <a:t>refined </a:t>
              </a:r>
              <a:endParaRPr b="1" sz="1000">
                <a:solidFill>
                  <a:srgbClr val="FF0000"/>
                </a:solidFill>
              </a:endParaRPr>
            </a:p>
            <a:p>
              <a:pPr indent="0" lvl="0" marL="0" rtl="0" algn="ctr">
                <a:spcBef>
                  <a:spcPts val="0"/>
                </a:spcBef>
                <a:spcAft>
                  <a:spcPts val="0"/>
                </a:spcAft>
                <a:buNone/>
              </a:pPr>
              <a:r>
                <a:rPr b="1" lang="en-US" sz="1000">
                  <a:solidFill>
                    <a:srgbClr val="FF0000"/>
                  </a:solidFill>
                </a:rPr>
                <a:t>result</a:t>
              </a:r>
              <a:endParaRPr b="1" sz="1000">
                <a:solidFill>
                  <a:srgbClr val="FF0000"/>
                </a:solidFill>
              </a:endParaRPr>
            </a:p>
          </p:txBody>
        </p:sp>
        <p:pic>
          <p:nvPicPr>
            <p:cNvPr id="459" name="Shape 459"/>
            <p:cNvPicPr preferRelativeResize="0"/>
            <p:nvPr/>
          </p:nvPicPr>
          <p:blipFill>
            <a:blip r:embed="rId4">
              <a:alphaModFix/>
            </a:blip>
            <a:stretch>
              <a:fillRect/>
            </a:stretch>
          </p:blipFill>
          <p:spPr>
            <a:xfrm>
              <a:off x="-10397409" y="3854580"/>
              <a:ext cx="560478" cy="1120958"/>
            </a:xfrm>
            <a:prstGeom prst="rect">
              <a:avLst/>
            </a:prstGeom>
            <a:noFill/>
            <a:ln>
              <a:noFill/>
            </a:ln>
          </p:spPr>
        </p:pic>
        <p:sp>
          <p:nvSpPr>
            <p:cNvPr id="460" name="Shape 460"/>
            <p:cNvSpPr txBox="1"/>
            <p:nvPr/>
          </p:nvSpPr>
          <p:spPr>
            <a:xfrm>
              <a:off x="-10667299" y="4890231"/>
              <a:ext cx="10920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Condition </a:t>
              </a:r>
              <a:endParaRPr sz="1000"/>
            </a:p>
            <a:p>
              <a:pPr indent="0" lvl="0" marL="0" rtl="0" algn="ctr">
                <a:spcBef>
                  <a:spcPts val="0"/>
                </a:spcBef>
                <a:spcAft>
                  <a:spcPts val="0"/>
                </a:spcAft>
                <a:buNone/>
              </a:pPr>
              <a:r>
                <a:rPr lang="en-US" sz="1000"/>
                <a:t>image</a:t>
              </a:r>
              <a:endParaRPr sz="1000"/>
            </a:p>
          </p:txBody>
        </p:sp>
        <p:cxnSp>
          <p:nvCxnSpPr>
            <p:cNvPr id="461" name="Shape 461"/>
            <p:cNvCxnSpPr/>
            <p:nvPr/>
          </p:nvCxnSpPr>
          <p:spPr>
            <a:xfrm>
              <a:off x="-9106467" y="4443490"/>
              <a:ext cx="0" cy="0"/>
            </a:xfrm>
            <a:prstGeom prst="straightConnector1">
              <a:avLst/>
            </a:prstGeom>
            <a:noFill/>
            <a:ln cap="flat" cmpd="sng" w="9525">
              <a:solidFill>
                <a:srgbClr val="000000"/>
              </a:solidFill>
              <a:prstDash val="solid"/>
              <a:round/>
              <a:headEnd len="med" w="med" type="none"/>
              <a:tailEnd len="med" w="med" type="none"/>
            </a:ln>
          </p:spPr>
        </p:cxnSp>
        <p:sp>
          <p:nvSpPr>
            <p:cNvPr id="441" name="Shape 441"/>
            <p:cNvSpPr txBox="1"/>
            <p:nvPr/>
          </p:nvSpPr>
          <p:spPr>
            <a:xfrm>
              <a:off x="-9564665" y="4331093"/>
              <a:ext cx="560400" cy="21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concat</a:t>
              </a:r>
              <a:endParaRPr sz="1000"/>
            </a:p>
          </p:txBody>
        </p:sp>
        <p:sp>
          <p:nvSpPr>
            <p:cNvPr id="462" name="Shape 462"/>
            <p:cNvSpPr txBox="1"/>
            <p:nvPr/>
          </p:nvSpPr>
          <p:spPr>
            <a:xfrm>
              <a:off x="-10010517" y="1568451"/>
              <a:ext cx="560400" cy="211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concat</a:t>
              </a:r>
              <a:endParaRPr sz="1000"/>
            </a:p>
          </p:txBody>
        </p:sp>
        <p:sp>
          <p:nvSpPr>
            <p:cNvPr id="463" name="Shape 463"/>
            <p:cNvSpPr txBox="1"/>
            <p:nvPr/>
          </p:nvSpPr>
          <p:spPr>
            <a:xfrm>
              <a:off x="-4595181" y="3250306"/>
              <a:ext cx="954900" cy="292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Real pair</a:t>
              </a:r>
              <a:endParaRPr sz="1200"/>
            </a:p>
          </p:txBody>
        </p:sp>
      </p:grpSp>
      <p:sp>
        <p:nvSpPr>
          <p:cNvPr id="464" name="Shape 464"/>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Method</a:t>
            </a:r>
            <a:endParaRPr/>
          </a:p>
        </p:txBody>
      </p:sp>
      <p:pic>
        <p:nvPicPr>
          <p:cNvPr id="465" name="Shape 465"/>
          <p:cNvPicPr preferRelativeResize="0"/>
          <p:nvPr/>
        </p:nvPicPr>
        <p:blipFill rotWithShape="1">
          <a:blip r:embed="rId9">
            <a:alphaModFix/>
          </a:blip>
          <a:srcRect b="0" l="0" r="0" t="0"/>
          <a:stretch/>
        </p:blipFill>
        <p:spPr>
          <a:xfrm>
            <a:off x="7248525" y="85725"/>
            <a:ext cx="1452938" cy="521948"/>
          </a:xfrm>
          <a:prstGeom prst="rect">
            <a:avLst/>
          </a:prstGeom>
          <a:noFill/>
          <a:ln>
            <a:noFill/>
          </a:ln>
        </p:spPr>
      </p:pic>
      <p:sp>
        <p:nvSpPr>
          <p:cNvPr id="466" name="Shape 466"/>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7" name="Shape 467"/>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8" name="Shape 468"/>
          <p:cNvSpPr txBox="1"/>
          <p:nvPr/>
        </p:nvSpPr>
        <p:spPr>
          <a:xfrm>
            <a:off x="274637" y="5891212"/>
            <a:ext cx="9509100" cy="1130400"/>
          </a:xfrm>
          <a:prstGeom prst="rect">
            <a:avLst/>
          </a:prstGeom>
          <a:noFill/>
          <a:ln>
            <a:noFill/>
          </a:ln>
        </p:spPr>
        <p:txBody>
          <a:bodyPr anchorCtr="0" anchor="t" bIns="45000" lIns="90000" spcFirstLastPara="1" rIns="90000" wrap="square" tIns="45000">
            <a:noAutofit/>
          </a:bodyPr>
          <a:lstStyle/>
          <a:p>
            <a:pPr indent="0" lvl="0" marL="0" rtl="0" algn="just">
              <a:lnSpc>
                <a:spcPct val="93000"/>
              </a:lnSpc>
              <a:spcBef>
                <a:spcPts val="0"/>
              </a:spcBef>
              <a:spcAft>
                <a:spcPts val="0"/>
              </a:spcAft>
              <a:buClr>
                <a:schemeClr val="dk1"/>
              </a:buClr>
              <a:buSzPts val="1800"/>
              <a:buFont typeface="Arial"/>
              <a:buNone/>
            </a:pPr>
            <a:r>
              <a:rPr lang="en-US" sz="2000"/>
              <a:t>Stage-II focuses on refining the initial result via adversarial training and generates sharper images.</a:t>
            </a:r>
            <a:endParaRPr sz="2000"/>
          </a:p>
        </p:txBody>
      </p:sp>
      <p:sp>
        <p:nvSpPr>
          <p:cNvPr id="469" name="Shape 469"/>
          <p:cNvSpPr txBox="1"/>
          <p:nvPr/>
        </p:nvSpPr>
        <p:spPr>
          <a:xfrm>
            <a:off x="282575" y="987425"/>
            <a:ext cx="4487862" cy="479425"/>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Our Two-stage Framework</a:t>
            </a:r>
            <a:endParaRPr/>
          </a:p>
        </p:txBody>
      </p:sp>
      <p:pic>
        <p:nvPicPr>
          <p:cNvPr id="470" name="Shape 470"/>
          <p:cNvPicPr preferRelativeResize="0"/>
          <p:nvPr/>
        </p:nvPicPr>
        <p:blipFill>
          <a:blip r:embed="rId10">
            <a:alphaModFix/>
          </a:blip>
          <a:stretch>
            <a:fillRect/>
          </a:stretch>
        </p:blipFill>
        <p:spPr>
          <a:xfrm>
            <a:off x="8701475" y="43875"/>
            <a:ext cx="1323303" cy="605650"/>
          </a:xfrm>
          <a:prstGeom prst="rect">
            <a:avLst/>
          </a:prstGeom>
          <a:noFill/>
          <a:ln>
            <a:noFill/>
          </a:ln>
        </p:spPr>
      </p:pic>
      <p:grpSp>
        <p:nvGrpSpPr>
          <p:cNvPr id="471" name="Shape 471"/>
          <p:cNvGrpSpPr/>
          <p:nvPr/>
        </p:nvGrpSpPr>
        <p:grpSpPr>
          <a:xfrm>
            <a:off x="2902175" y="1895300"/>
            <a:ext cx="1222225" cy="1951004"/>
            <a:chOff x="-7982637" y="1779215"/>
            <a:chExt cx="1222225" cy="1951004"/>
          </a:xfrm>
        </p:grpSpPr>
        <p:sp>
          <p:nvSpPr>
            <p:cNvPr id="472" name="Shape 472"/>
            <p:cNvSpPr txBox="1"/>
            <p:nvPr/>
          </p:nvSpPr>
          <p:spPr>
            <a:xfrm>
              <a:off x="-7982637" y="3518419"/>
              <a:ext cx="1092000" cy="211800"/>
            </a:xfrm>
            <a:prstGeom prst="rect">
              <a:avLst/>
            </a:prstGeom>
            <a:solidFill>
              <a:srgbClr val="FFFFF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skip connection</a:t>
              </a:r>
              <a:endParaRPr sz="1000"/>
            </a:p>
          </p:txBody>
        </p:sp>
        <p:sp>
          <p:nvSpPr>
            <p:cNvPr id="473" name="Shape 473"/>
            <p:cNvSpPr txBox="1"/>
            <p:nvPr/>
          </p:nvSpPr>
          <p:spPr>
            <a:xfrm>
              <a:off x="-7903412" y="1779215"/>
              <a:ext cx="1143000" cy="238800"/>
            </a:xfrm>
            <a:prstGeom prst="rect">
              <a:avLst/>
            </a:prstGeom>
            <a:solidFill>
              <a:srgbClr val="FFFFFF"/>
            </a:solid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t>skip connection</a:t>
              </a:r>
              <a:endParaRPr sz="1000"/>
            </a:p>
          </p:txBody>
        </p:sp>
      </p:grpSp>
      <p:sp>
        <p:nvSpPr>
          <p:cNvPr id="474" name="Shape 474"/>
          <p:cNvSpPr/>
          <p:nvPr/>
        </p:nvSpPr>
        <p:spPr>
          <a:xfrm>
            <a:off x="365125" y="1546425"/>
            <a:ext cx="4627500" cy="1937400"/>
          </a:xfrm>
          <a:prstGeom prst="rect">
            <a:avLst/>
          </a:prstGeom>
          <a:solidFill>
            <a:srgbClr val="FFFFFF">
              <a:alpha val="89803"/>
            </a:srgbClr>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9" name="Shape 479"/>
        <p:cNvGrpSpPr/>
        <p:nvPr/>
      </p:nvGrpSpPr>
      <p:grpSpPr>
        <a:xfrm>
          <a:off x="0" y="0"/>
          <a:ext cx="0" cy="0"/>
          <a:chOff x="0" y="0"/>
          <a:chExt cx="0" cy="0"/>
        </a:xfrm>
      </p:grpSpPr>
      <p:sp>
        <p:nvSpPr>
          <p:cNvPr id="480" name="Shape 480"/>
          <p:cNvSpPr txBox="1"/>
          <p:nvPr>
            <p:ph type="title"/>
          </p:nvPr>
        </p:nvSpPr>
        <p:spPr>
          <a:xfrm>
            <a:off x="365125" y="85725"/>
            <a:ext cx="6765925" cy="522287"/>
          </a:xfrm>
          <a:prstGeom prst="rect">
            <a:avLst/>
          </a:prstGeom>
          <a:noFill/>
          <a:ln>
            <a:noFill/>
          </a:ln>
        </p:spPr>
        <p:txBody>
          <a:bodyPr anchorCtr="0" anchor="ctr" bIns="0" lIns="0" spcFirstLastPara="1" rIns="0" wrap="square" tIns="31675">
            <a:noAutofit/>
          </a:bodyPr>
          <a:lstStyle/>
          <a:p>
            <a:pPr indent="0" lvl="0" marL="0" marR="0" rtl="0" algn="l">
              <a:lnSpc>
                <a:spcPct val="93000"/>
              </a:lnSpc>
              <a:spcBef>
                <a:spcPts val="0"/>
              </a:spcBef>
              <a:spcAft>
                <a:spcPts val="0"/>
              </a:spcAft>
              <a:buClr>
                <a:srgbClr val="004586"/>
              </a:buClr>
              <a:buSzPts val="3600"/>
              <a:buFont typeface="Arial"/>
              <a:buNone/>
            </a:pPr>
            <a:r>
              <a:rPr b="1" i="0" lang="en-US" sz="3600" u="none" cap="none" strike="noStrike">
                <a:solidFill>
                  <a:srgbClr val="004586"/>
                </a:solidFill>
                <a:latin typeface="Arial"/>
                <a:ea typeface="Arial"/>
                <a:cs typeface="Arial"/>
                <a:sym typeface="Arial"/>
              </a:rPr>
              <a:t>Method</a:t>
            </a:r>
            <a:endParaRPr/>
          </a:p>
        </p:txBody>
      </p:sp>
      <p:pic>
        <p:nvPicPr>
          <p:cNvPr id="481" name="Shape 481"/>
          <p:cNvPicPr preferRelativeResize="0"/>
          <p:nvPr/>
        </p:nvPicPr>
        <p:blipFill rotWithShape="1">
          <a:blip r:embed="rId3">
            <a:alphaModFix/>
          </a:blip>
          <a:srcRect b="0" l="0" r="0" t="0"/>
          <a:stretch/>
        </p:blipFill>
        <p:spPr>
          <a:xfrm>
            <a:off x="7248525" y="85725"/>
            <a:ext cx="1452938" cy="521948"/>
          </a:xfrm>
          <a:prstGeom prst="rect">
            <a:avLst/>
          </a:prstGeom>
          <a:noFill/>
          <a:ln>
            <a:noFill/>
          </a:ln>
        </p:spPr>
      </p:pic>
      <p:sp>
        <p:nvSpPr>
          <p:cNvPr id="482" name="Shape 482"/>
          <p:cNvSpPr/>
          <p:nvPr/>
        </p:nvSpPr>
        <p:spPr>
          <a:xfrm>
            <a:off x="0" y="709612"/>
            <a:ext cx="10080625" cy="114300"/>
          </a:xfrm>
          <a:prstGeom prst="rect">
            <a:avLst/>
          </a:prstGeom>
          <a:gradFill>
            <a:gsLst>
              <a:gs pos="0">
                <a:srgbClr val="004586"/>
              </a:gs>
              <a:gs pos="100000">
                <a:srgbClr val="004586">
                  <a:alpha val="0"/>
                </a:srgbClr>
              </a:gs>
            </a:gsLst>
            <a:lin ang="5400000" scaled="0"/>
          </a:gra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83" name="Shape 483"/>
          <p:cNvSpPr/>
          <p:nvPr/>
        </p:nvSpPr>
        <p:spPr>
          <a:xfrm>
            <a:off x="0" y="7315200"/>
            <a:ext cx="10080625" cy="244475"/>
          </a:xfrm>
          <a:prstGeom prst="rect">
            <a:avLst/>
          </a:prstGeom>
          <a:gradFill>
            <a:gsLst>
              <a:gs pos="0">
                <a:srgbClr val="004586"/>
              </a:gs>
              <a:gs pos="100000">
                <a:srgbClr val="CCCCCC"/>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84" name="Shape 484"/>
          <p:cNvSpPr txBox="1"/>
          <p:nvPr/>
        </p:nvSpPr>
        <p:spPr>
          <a:xfrm>
            <a:off x="2301875" y="4279900"/>
            <a:ext cx="5121300" cy="365100"/>
          </a:xfrm>
          <a:prstGeom prst="rect">
            <a:avLst/>
          </a:prstGeom>
          <a:noFill/>
          <a:ln>
            <a:noFill/>
          </a:ln>
        </p:spPr>
        <p:txBody>
          <a:bodyPr anchorCtr="0" anchor="t" bIns="45000" lIns="90000" spcFirstLastPara="1" rIns="90000" wrap="square" tIns="45000">
            <a:noAutofit/>
          </a:bodyPr>
          <a:lstStyle/>
          <a:p>
            <a:pPr indent="0" lvl="0" marL="0" marR="0" rtl="0" algn="ctr">
              <a:lnSpc>
                <a:spcPct val="93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Process of computing the pose mask</a:t>
            </a:r>
            <a:endParaRPr/>
          </a:p>
        </p:txBody>
      </p:sp>
      <p:sp>
        <p:nvSpPr>
          <p:cNvPr id="485" name="Shape 485"/>
          <p:cNvSpPr txBox="1"/>
          <p:nvPr/>
        </p:nvSpPr>
        <p:spPr>
          <a:xfrm>
            <a:off x="319087" y="987425"/>
            <a:ext cx="4487862" cy="479425"/>
          </a:xfrm>
          <a:prstGeom prst="rect">
            <a:avLst/>
          </a:prstGeom>
          <a:noFill/>
          <a:ln>
            <a:noFill/>
          </a:ln>
        </p:spPr>
        <p:txBody>
          <a:bodyPr anchorCtr="0" anchor="ctr" bIns="0" lIns="0" spcFirstLastPara="1" rIns="0" wrap="square" tIns="21225">
            <a:noAutofit/>
          </a:bodyPr>
          <a:lstStyle/>
          <a:p>
            <a:pPr indent="-217486" lvl="0" marL="217486" marR="0" rtl="0" algn="l">
              <a:lnSpc>
                <a:spcPct val="93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Optimization losses</a:t>
            </a:r>
            <a:endParaRPr/>
          </a:p>
        </p:txBody>
      </p:sp>
      <p:sp>
        <p:nvSpPr>
          <p:cNvPr id="486" name="Shape 486"/>
          <p:cNvSpPr txBox="1"/>
          <p:nvPr/>
        </p:nvSpPr>
        <p:spPr>
          <a:xfrm>
            <a:off x="573087" y="4738687"/>
            <a:ext cx="981075" cy="36512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Stage-I:</a:t>
            </a:r>
            <a:endParaRPr/>
          </a:p>
        </p:txBody>
      </p:sp>
      <p:pic>
        <p:nvPicPr>
          <p:cNvPr id="487" name="Shape 487"/>
          <p:cNvPicPr preferRelativeResize="0"/>
          <p:nvPr/>
        </p:nvPicPr>
        <p:blipFill rotWithShape="1">
          <a:blip r:embed="rId4">
            <a:alphaModFix/>
          </a:blip>
          <a:srcRect b="0" l="0" r="0" t="0"/>
          <a:stretch/>
        </p:blipFill>
        <p:spPr>
          <a:xfrm>
            <a:off x="2047875" y="4846637"/>
            <a:ext cx="5438120" cy="385582"/>
          </a:xfrm>
          <a:prstGeom prst="rect">
            <a:avLst/>
          </a:prstGeom>
          <a:noFill/>
          <a:ln>
            <a:noFill/>
          </a:ln>
        </p:spPr>
      </p:pic>
      <p:pic>
        <p:nvPicPr>
          <p:cNvPr id="488" name="Shape 488"/>
          <p:cNvPicPr preferRelativeResize="0"/>
          <p:nvPr/>
        </p:nvPicPr>
        <p:blipFill rotWithShape="1">
          <a:blip r:embed="rId5">
            <a:alphaModFix/>
          </a:blip>
          <a:srcRect b="0" l="0" r="0" t="0"/>
          <a:stretch/>
        </p:blipFill>
        <p:spPr>
          <a:xfrm>
            <a:off x="1828800" y="7893050"/>
            <a:ext cx="8038864" cy="477805"/>
          </a:xfrm>
          <a:prstGeom prst="rect">
            <a:avLst/>
          </a:prstGeom>
          <a:noFill/>
          <a:ln>
            <a:noFill/>
          </a:ln>
        </p:spPr>
      </p:pic>
      <p:pic>
        <p:nvPicPr>
          <p:cNvPr id="489" name="Shape 489"/>
          <p:cNvPicPr preferRelativeResize="0"/>
          <p:nvPr/>
        </p:nvPicPr>
        <p:blipFill rotWithShape="1">
          <a:blip r:embed="rId6">
            <a:alphaModFix/>
          </a:blip>
          <a:srcRect b="0" l="0" r="0" t="0"/>
          <a:stretch/>
        </p:blipFill>
        <p:spPr>
          <a:xfrm>
            <a:off x="1828800" y="8399462"/>
            <a:ext cx="5085896" cy="428586"/>
          </a:xfrm>
          <a:prstGeom prst="rect">
            <a:avLst/>
          </a:prstGeom>
          <a:noFill/>
          <a:ln>
            <a:noFill/>
          </a:ln>
        </p:spPr>
      </p:pic>
      <p:pic>
        <p:nvPicPr>
          <p:cNvPr id="490" name="Shape 490"/>
          <p:cNvPicPr preferRelativeResize="0"/>
          <p:nvPr/>
        </p:nvPicPr>
        <p:blipFill rotWithShape="1">
          <a:blip r:embed="rId7">
            <a:alphaModFix/>
          </a:blip>
          <a:srcRect b="0" l="0" r="0" t="0"/>
          <a:stretch/>
        </p:blipFill>
        <p:spPr>
          <a:xfrm>
            <a:off x="1847850" y="8907462"/>
            <a:ext cx="6414960" cy="418932"/>
          </a:xfrm>
          <a:prstGeom prst="rect">
            <a:avLst/>
          </a:prstGeom>
          <a:noFill/>
          <a:ln>
            <a:noFill/>
          </a:ln>
        </p:spPr>
      </p:pic>
      <p:sp>
        <p:nvSpPr>
          <p:cNvPr id="491" name="Shape 491"/>
          <p:cNvSpPr txBox="1"/>
          <p:nvPr/>
        </p:nvSpPr>
        <p:spPr>
          <a:xfrm>
            <a:off x="549275" y="5562600"/>
            <a:ext cx="1044575" cy="365125"/>
          </a:xfrm>
          <a:prstGeom prst="rect">
            <a:avLst/>
          </a:prstGeom>
          <a:noFill/>
          <a:ln>
            <a:noFill/>
          </a:ln>
        </p:spPr>
        <p:txBody>
          <a:bodyPr anchorCtr="0" anchor="t" bIns="45000" lIns="90000" spcFirstLastPara="1" rIns="90000" wrap="square" tIns="45000">
            <a:noAutofit/>
          </a:bodyPr>
          <a:lstStyle/>
          <a:p>
            <a:pPr indent="0" lvl="0" marL="0" marR="0" rtl="0" algn="l">
              <a:lnSpc>
                <a:spcPct val="93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Stage-II:</a:t>
            </a:r>
            <a:endParaRPr/>
          </a:p>
        </p:txBody>
      </p:sp>
      <p:pic>
        <p:nvPicPr>
          <p:cNvPr id="492" name="Shape 492"/>
          <p:cNvPicPr preferRelativeResize="0"/>
          <p:nvPr/>
        </p:nvPicPr>
        <p:blipFill rotWithShape="1">
          <a:blip r:embed="rId8">
            <a:alphaModFix/>
          </a:blip>
          <a:srcRect b="0" l="0" r="0" t="0"/>
          <a:stretch/>
        </p:blipFill>
        <p:spPr>
          <a:xfrm>
            <a:off x="1736725" y="5705475"/>
            <a:ext cx="7443403" cy="1443681"/>
          </a:xfrm>
          <a:prstGeom prst="rect">
            <a:avLst/>
          </a:prstGeom>
          <a:noFill/>
          <a:ln>
            <a:noFill/>
          </a:ln>
        </p:spPr>
      </p:pic>
      <p:pic>
        <p:nvPicPr>
          <p:cNvPr id="493" name="Shape 493"/>
          <p:cNvPicPr preferRelativeResize="0"/>
          <p:nvPr/>
        </p:nvPicPr>
        <p:blipFill>
          <a:blip r:embed="rId9">
            <a:alphaModFix/>
          </a:blip>
          <a:stretch>
            <a:fillRect/>
          </a:stretch>
        </p:blipFill>
        <p:spPr>
          <a:xfrm>
            <a:off x="8701475" y="43875"/>
            <a:ext cx="1323303" cy="605650"/>
          </a:xfrm>
          <a:prstGeom prst="rect">
            <a:avLst/>
          </a:prstGeom>
          <a:noFill/>
          <a:ln>
            <a:noFill/>
          </a:ln>
        </p:spPr>
      </p:pic>
      <p:pic>
        <p:nvPicPr>
          <p:cNvPr id="494" name="Shape 494"/>
          <p:cNvPicPr preferRelativeResize="0"/>
          <p:nvPr/>
        </p:nvPicPr>
        <p:blipFill>
          <a:blip r:embed="rId10">
            <a:alphaModFix/>
          </a:blip>
          <a:stretch>
            <a:fillRect/>
          </a:stretch>
        </p:blipFill>
        <p:spPr>
          <a:xfrm>
            <a:off x="3806770" y="2055902"/>
            <a:ext cx="797204" cy="1594406"/>
          </a:xfrm>
          <a:prstGeom prst="rect">
            <a:avLst/>
          </a:prstGeom>
          <a:noFill/>
          <a:ln>
            <a:noFill/>
          </a:ln>
        </p:spPr>
      </p:pic>
      <p:pic>
        <p:nvPicPr>
          <p:cNvPr id="495" name="Shape 495"/>
          <p:cNvPicPr preferRelativeResize="0"/>
          <p:nvPr/>
        </p:nvPicPr>
        <p:blipFill>
          <a:blip r:embed="rId11">
            <a:alphaModFix/>
          </a:blip>
          <a:stretch>
            <a:fillRect/>
          </a:stretch>
        </p:blipFill>
        <p:spPr>
          <a:xfrm>
            <a:off x="5071788" y="2055183"/>
            <a:ext cx="797204" cy="1594406"/>
          </a:xfrm>
          <a:prstGeom prst="rect">
            <a:avLst/>
          </a:prstGeom>
          <a:noFill/>
          <a:ln>
            <a:noFill/>
          </a:ln>
        </p:spPr>
      </p:pic>
      <p:pic>
        <p:nvPicPr>
          <p:cNvPr id="496" name="Shape 496"/>
          <p:cNvPicPr preferRelativeResize="0"/>
          <p:nvPr/>
        </p:nvPicPr>
        <p:blipFill>
          <a:blip r:embed="rId12">
            <a:alphaModFix/>
          </a:blip>
          <a:stretch>
            <a:fillRect/>
          </a:stretch>
        </p:blipFill>
        <p:spPr>
          <a:xfrm>
            <a:off x="2541752" y="2055183"/>
            <a:ext cx="797204" cy="1594406"/>
          </a:xfrm>
          <a:prstGeom prst="rect">
            <a:avLst/>
          </a:prstGeom>
          <a:noFill/>
          <a:ln>
            <a:noFill/>
          </a:ln>
        </p:spPr>
      </p:pic>
      <p:grpSp>
        <p:nvGrpSpPr>
          <p:cNvPr id="497" name="Shape 497"/>
          <p:cNvGrpSpPr/>
          <p:nvPr/>
        </p:nvGrpSpPr>
        <p:grpSpPr>
          <a:xfrm>
            <a:off x="6337342" y="2055312"/>
            <a:ext cx="797235" cy="1594470"/>
            <a:chOff x="10134225" y="2498900"/>
            <a:chExt cx="609600" cy="1219200"/>
          </a:xfrm>
        </p:grpSpPr>
        <p:pic>
          <p:nvPicPr>
            <p:cNvPr id="498" name="Shape 498"/>
            <p:cNvPicPr preferRelativeResize="0"/>
            <p:nvPr/>
          </p:nvPicPr>
          <p:blipFill>
            <a:blip r:embed="rId13">
              <a:alphaModFix/>
            </a:blip>
            <a:stretch>
              <a:fillRect/>
            </a:stretch>
          </p:blipFill>
          <p:spPr>
            <a:xfrm>
              <a:off x="10134225" y="2498900"/>
              <a:ext cx="609600" cy="1219200"/>
            </a:xfrm>
            <a:prstGeom prst="rect">
              <a:avLst/>
            </a:prstGeom>
            <a:noFill/>
            <a:ln>
              <a:noFill/>
            </a:ln>
          </p:spPr>
        </p:pic>
        <p:sp>
          <p:nvSpPr>
            <p:cNvPr id="499" name="Shape 499"/>
            <p:cNvSpPr/>
            <p:nvPr/>
          </p:nvSpPr>
          <p:spPr>
            <a:xfrm>
              <a:off x="10354116" y="2900774"/>
              <a:ext cx="169800" cy="17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00" name="Shape 500"/>
          <p:cNvSpPr txBox="1"/>
          <p:nvPr/>
        </p:nvSpPr>
        <p:spPr>
          <a:xfrm>
            <a:off x="2656717" y="3691339"/>
            <a:ext cx="1433400" cy="5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pose keypoints</a:t>
            </a:r>
            <a:endParaRPr/>
          </a:p>
          <a:p>
            <a:pPr indent="0" lvl="0" marL="0" rtl="0" algn="ctr">
              <a:spcBef>
                <a:spcPts val="0"/>
              </a:spcBef>
              <a:spcAft>
                <a:spcPts val="0"/>
              </a:spcAft>
              <a:buNone/>
            </a:pPr>
            <a:r>
              <a:rPr lang="en-US"/>
              <a:t>estimation</a:t>
            </a:r>
            <a:endParaRPr/>
          </a:p>
        </p:txBody>
      </p:sp>
      <p:sp>
        <p:nvSpPr>
          <p:cNvPr id="501" name="Shape 501"/>
          <p:cNvSpPr txBox="1"/>
          <p:nvPr/>
        </p:nvSpPr>
        <p:spPr>
          <a:xfrm>
            <a:off x="4121035" y="3691339"/>
            <a:ext cx="1433400" cy="5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pose keypoints connection</a:t>
            </a:r>
            <a:endParaRPr/>
          </a:p>
        </p:txBody>
      </p:sp>
      <p:sp>
        <p:nvSpPr>
          <p:cNvPr id="502" name="Shape 502"/>
          <p:cNvSpPr txBox="1"/>
          <p:nvPr/>
        </p:nvSpPr>
        <p:spPr>
          <a:xfrm>
            <a:off x="2530475" y="1520185"/>
            <a:ext cx="826200" cy="6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Target</a:t>
            </a:r>
            <a:endParaRPr/>
          </a:p>
          <a:p>
            <a:pPr indent="0" lvl="0" marL="0" rtl="0" algn="ctr">
              <a:spcBef>
                <a:spcPts val="0"/>
              </a:spcBef>
              <a:spcAft>
                <a:spcPts val="0"/>
              </a:spcAft>
              <a:buNone/>
            </a:pPr>
            <a:r>
              <a:rPr lang="en-US"/>
              <a:t>image</a:t>
            </a:r>
            <a:endParaRPr/>
          </a:p>
        </p:txBody>
      </p:sp>
      <p:sp>
        <p:nvSpPr>
          <p:cNvPr id="503" name="Shape 503"/>
          <p:cNvSpPr txBox="1"/>
          <p:nvPr/>
        </p:nvSpPr>
        <p:spPr>
          <a:xfrm>
            <a:off x="3825931" y="1520185"/>
            <a:ext cx="826200" cy="6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Target</a:t>
            </a:r>
            <a:endParaRPr/>
          </a:p>
          <a:p>
            <a:pPr indent="0" lvl="0" marL="0" rtl="0" algn="ctr">
              <a:spcBef>
                <a:spcPts val="0"/>
              </a:spcBef>
              <a:spcAft>
                <a:spcPts val="0"/>
              </a:spcAft>
              <a:buNone/>
            </a:pPr>
            <a:r>
              <a:rPr lang="en-US"/>
              <a:t>pose</a:t>
            </a:r>
            <a:endParaRPr/>
          </a:p>
        </p:txBody>
      </p:sp>
      <p:sp>
        <p:nvSpPr>
          <p:cNvPr id="504" name="Shape 504"/>
          <p:cNvSpPr txBox="1"/>
          <p:nvPr/>
        </p:nvSpPr>
        <p:spPr>
          <a:xfrm>
            <a:off x="6317192" y="1520185"/>
            <a:ext cx="826200" cy="6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Pose mask</a:t>
            </a:r>
            <a:endParaRPr/>
          </a:p>
        </p:txBody>
      </p:sp>
      <p:sp>
        <p:nvSpPr>
          <p:cNvPr id="505" name="Shape 505"/>
          <p:cNvSpPr txBox="1"/>
          <p:nvPr/>
        </p:nvSpPr>
        <p:spPr>
          <a:xfrm>
            <a:off x="5519901" y="3691339"/>
            <a:ext cx="1433400" cy="5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morphological</a:t>
            </a:r>
            <a:endParaRPr/>
          </a:p>
          <a:p>
            <a:pPr indent="0" lvl="0" marL="0" rtl="0" algn="ctr">
              <a:spcBef>
                <a:spcPts val="0"/>
              </a:spcBef>
              <a:spcAft>
                <a:spcPts val="0"/>
              </a:spcAft>
              <a:buNone/>
            </a:pPr>
            <a:r>
              <a:rPr lang="en-US"/>
              <a:t>operations</a:t>
            </a:r>
            <a:endParaRPr/>
          </a:p>
        </p:txBody>
      </p:sp>
      <p:cxnSp>
        <p:nvCxnSpPr>
          <p:cNvPr id="506" name="Shape 506"/>
          <p:cNvCxnSpPr>
            <a:stCxn id="494" idx="2"/>
            <a:endCxn id="495" idx="2"/>
          </p:cNvCxnSpPr>
          <p:nvPr/>
        </p:nvCxnSpPr>
        <p:spPr>
          <a:xfrm rot="-5400000">
            <a:off x="4837621" y="3017458"/>
            <a:ext cx="600" cy="1265100"/>
          </a:xfrm>
          <a:prstGeom prst="bentConnector3">
            <a:avLst>
              <a:gd fmla="val -17469454" name="adj1"/>
            </a:avLst>
          </a:prstGeom>
          <a:noFill/>
          <a:ln cap="flat" cmpd="sng" w="19050">
            <a:solidFill>
              <a:srgbClr val="000000"/>
            </a:solidFill>
            <a:prstDash val="solid"/>
            <a:round/>
            <a:headEnd len="med" w="med" type="none"/>
            <a:tailEnd len="med" w="med" type="triangle"/>
          </a:ln>
        </p:spPr>
      </p:cxnSp>
      <p:cxnSp>
        <p:nvCxnSpPr>
          <p:cNvPr id="507" name="Shape 507"/>
          <p:cNvCxnSpPr/>
          <p:nvPr/>
        </p:nvCxnSpPr>
        <p:spPr>
          <a:xfrm rot="-5400000">
            <a:off x="3373152" y="3017804"/>
            <a:ext cx="600" cy="1264800"/>
          </a:xfrm>
          <a:prstGeom prst="bentConnector3">
            <a:avLst>
              <a:gd fmla="val -14454167" name="adj1"/>
            </a:avLst>
          </a:prstGeom>
          <a:noFill/>
          <a:ln cap="flat" cmpd="sng" w="19050">
            <a:solidFill>
              <a:srgbClr val="000000"/>
            </a:solidFill>
            <a:prstDash val="solid"/>
            <a:round/>
            <a:headEnd len="med" w="med" type="none"/>
            <a:tailEnd len="med" w="med" type="triangle"/>
          </a:ln>
        </p:spPr>
      </p:cxnSp>
      <p:cxnSp>
        <p:nvCxnSpPr>
          <p:cNvPr id="508" name="Shape 508"/>
          <p:cNvCxnSpPr/>
          <p:nvPr/>
        </p:nvCxnSpPr>
        <p:spPr>
          <a:xfrm rot="-5400000">
            <a:off x="6276371" y="3017608"/>
            <a:ext cx="600" cy="1264800"/>
          </a:xfrm>
          <a:prstGeom prst="bentConnector3">
            <a:avLst>
              <a:gd fmla="val -14454167" name="adj1"/>
            </a:avLst>
          </a:prstGeom>
          <a:noFill/>
          <a:ln cap="flat" cmpd="sng" w="19050">
            <a:solidFill>
              <a:srgbClr val="000000"/>
            </a:solidFill>
            <a:prstDash val="solid"/>
            <a:round/>
            <a:headEnd len="med" w="med" type="none"/>
            <a:tailEnd len="med" w="med" type="triangle"/>
          </a:ln>
        </p:spPr>
      </p:cxnSp>
      <p:sp>
        <p:nvSpPr>
          <p:cNvPr id="509" name="Shape 509"/>
          <p:cNvSpPr txBox="1"/>
          <p:nvPr/>
        </p:nvSpPr>
        <p:spPr>
          <a:xfrm>
            <a:off x="5021736" y="1520185"/>
            <a:ext cx="826200" cy="6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Pose skeleton</a:t>
            </a:r>
            <a:endParaRPr/>
          </a:p>
        </p:txBody>
      </p:sp>
      <p:cxnSp>
        <p:nvCxnSpPr>
          <p:cNvPr id="510" name="Shape 510"/>
          <p:cNvCxnSpPr/>
          <p:nvPr/>
        </p:nvCxnSpPr>
        <p:spPr>
          <a:xfrm flipH="1">
            <a:off x="6822425" y="3669600"/>
            <a:ext cx="169500" cy="1169400"/>
          </a:xfrm>
          <a:prstGeom prst="straightConnector1">
            <a:avLst/>
          </a:prstGeom>
          <a:noFill/>
          <a:ln cap="flat" cmpd="sng" w="28575">
            <a:solidFill>
              <a:srgbClr val="FF0000"/>
            </a:solidFill>
            <a:prstDash val="solid"/>
            <a:round/>
            <a:headEnd len="med" w="med" type="none"/>
            <a:tailEnd len="med" w="med" type="triangle"/>
          </a:ln>
        </p:spPr>
      </p:cxnSp>
      <p:cxnSp>
        <p:nvCxnSpPr>
          <p:cNvPr id="511" name="Shape 511"/>
          <p:cNvCxnSpPr/>
          <p:nvPr/>
        </p:nvCxnSpPr>
        <p:spPr>
          <a:xfrm>
            <a:off x="7152875" y="3661200"/>
            <a:ext cx="729000" cy="3101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name="Office 主题">
  <a:themeElements>
    <a:clrScheme name="Office 主题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